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52" r:id="rId5"/>
  </p:sldMasterIdLst>
  <p:notesMasterIdLst>
    <p:notesMasterId r:id="rId36"/>
  </p:notesMasterIdLst>
  <p:handoutMasterIdLst>
    <p:handoutMasterId r:id="rId37"/>
  </p:handoutMasterIdLst>
  <p:sldIdLst>
    <p:sldId id="457" r:id="rId6"/>
    <p:sldId id="459" r:id="rId7"/>
    <p:sldId id="460" r:id="rId8"/>
    <p:sldId id="461" r:id="rId9"/>
    <p:sldId id="462" r:id="rId10"/>
    <p:sldId id="463" r:id="rId11"/>
    <p:sldId id="464" r:id="rId12"/>
    <p:sldId id="465" r:id="rId13"/>
    <p:sldId id="466" r:id="rId14"/>
    <p:sldId id="467" r:id="rId15"/>
    <p:sldId id="468" r:id="rId16"/>
    <p:sldId id="469" r:id="rId17"/>
    <p:sldId id="470" r:id="rId18"/>
    <p:sldId id="471" r:id="rId19"/>
    <p:sldId id="472" r:id="rId20"/>
    <p:sldId id="473" r:id="rId21"/>
    <p:sldId id="474" r:id="rId22"/>
    <p:sldId id="475" r:id="rId23"/>
    <p:sldId id="476" r:id="rId24"/>
    <p:sldId id="477" r:id="rId25"/>
    <p:sldId id="478" r:id="rId26"/>
    <p:sldId id="479" r:id="rId27"/>
    <p:sldId id="480" r:id="rId28"/>
    <p:sldId id="481" r:id="rId29"/>
    <p:sldId id="482" r:id="rId30"/>
    <p:sldId id="483" r:id="rId31"/>
    <p:sldId id="484" r:id="rId32"/>
    <p:sldId id="485" r:id="rId33"/>
    <p:sldId id="486" r:id="rId34"/>
    <p:sldId id="487"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539" autoAdjust="0"/>
  </p:normalViewPr>
  <p:slideViewPr>
    <p:cSldViewPr>
      <p:cViewPr varScale="1">
        <p:scale>
          <a:sx n="69" d="100"/>
          <a:sy n="69" d="100"/>
        </p:scale>
        <p:origin x="-11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cs typeface="Arial" pitchFamily="34" charset="0"/>
              </a:defRPr>
            </a:lvl1pPr>
          </a:lstStyle>
          <a:p>
            <a:pPr>
              <a:defRPr/>
            </a:pPr>
            <a:r>
              <a:rPr lang="en-GB"/>
              <a:t>Uncontrolled copy not subject to amendment</a:t>
            </a:r>
          </a:p>
        </p:txBody>
      </p:sp>
      <p:sp>
        <p:nvSpPr>
          <p:cNvPr id="1996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439A6E79-1638-48D9-B0C7-0A04C028FC6D}" type="datetimeFigureOut">
              <a:rPr lang="en-US"/>
              <a:pPr>
                <a:defRPr/>
              </a:pPr>
              <a:t>11/6/2014</a:t>
            </a:fld>
            <a:endParaRPr lang="en-GB" dirty="0"/>
          </a:p>
        </p:txBody>
      </p:sp>
      <p:sp>
        <p:nvSpPr>
          <p:cNvPr id="1996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cs typeface="Arial" pitchFamily="34" charset="0"/>
              </a:defRPr>
            </a:lvl1pPr>
          </a:lstStyle>
          <a:p>
            <a:pPr>
              <a:defRPr/>
            </a:pPr>
            <a:r>
              <a:rPr lang="en-GB"/>
              <a:t>Revision 1.00</a:t>
            </a:r>
          </a:p>
        </p:txBody>
      </p:sp>
      <p:sp>
        <p:nvSpPr>
          <p:cNvPr id="1996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37DE3616-AD6B-4AF4-8233-ABF8B9F797FC}"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Arial" pitchFamily="34" charset="0"/>
              </a:defRPr>
            </a:lvl1pPr>
          </a:lstStyle>
          <a:p>
            <a:pPr>
              <a:defRPr/>
            </a:pPr>
            <a:r>
              <a:rPr lang="en-GB"/>
              <a:t>Uncontrolled copy not subject to amendment</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3F4E033-3FF0-4951-B90A-065DA5F0B7F4}" type="datetimeFigureOut">
              <a:rPr lang="en-US"/>
              <a:pPr>
                <a:defRPr/>
              </a:pPr>
              <a:t>11/6/2014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Arial" pitchFamily="34" charset="0"/>
              </a:defRPr>
            </a:lvl1pPr>
          </a:lstStyle>
          <a:p>
            <a:pPr>
              <a:defRPr/>
            </a:pPr>
            <a:r>
              <a:rPr lang="en-GB"/>
              <a:t>Revision 1.00</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03C9D7C-4C9A-4C0C-9BDC-BB743C22BBD4}" type="slidenum">
              <a:rPr lang="en-GB"/>
              <a:pPr>
                <a:defRPr/>
              </a:pPr>
              <a:t>‹#›</a:t>
            </a:fld>
            <a:endParaRPr lang="en-GB" dirty="0"/>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0893EB1C-4FE8-4D56-A9E9-3AA85F3021B1}" type="slidenum">
              <a:rPr lang="en-GB" smtClean="0"/>
              <a:pPr>
                <a:defRPr/>
              </a:pPr>
              <a:t>2</a:t>
            </a:fld>
            <a:endParaRPr lang="en-GB" smtClean="0"/>
          </a:p>
        </p:txBody>
      </p:sp>
      <p:sp>
        <p:nvSpPr>
          <p:cNvPr id="34819" name="Rectangle 2"/>
          <p:cNvSpPr>
            <a:spLocks noRo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4EFE187E-640C-4C18-973E-259253D36862}" type="slidenum">
              <a:rPr lang="en-GB" smtClean="0"/>
              <a:pPr>
                <a:defRPr/>
              </a:pPr>
              <a:t>11</a:t>
            </a:fld>
            <a:endParaRPr lang="en-GB" smtClean="0"/>
          </a:p>
        </p:txBody>
      </p:sp>
      <p:sp>
        <p:nvSpPr>
          <p:cNvPr id="44035" name="Rectangle 2"/>
          <p:cNvSpPr>
            <a:spLocks noRo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09A1A811-0D82-447F-8F88-8B8960932EB9}" type="slidenum">
              <a:rPr lang="en-GB" smtClean="0"/>
              <a:pPr>
                <a:defRPr/>
              </a:pPr>
              <a:t>12</a:t>
            </a:fld>
            <a:endParaRPr lang="en-GB" smtClean="0"/>
          </a:p>
        </p:txBody>
      </p:sp>
      <p:sp>
        <p:nvSpPr>
          <p:cNvPr id="45059" name="Rectangle 2"/>
          <p:cNvSpPr>
            <a:spLocks noRo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D30EEAFE-3A35-4276-B137-065675775A0F}" type="slidenum">
              <a:rPr lang="en-GB" smtClean="0"/>
              <a:pPr>
                <a:defRPr/>
              </a:pPr>
              <a:t>13</a:t>
            </a:fld>
            <a:endParaRPr lang="en-GB" smtClean="0"/>
          </a:p>
        </p:txBody>
      </p:sp>
      <p:sp>
        <p:nvSpPr>
          <p:cNvPr id="46083" name="Rectangle 2"/>
          <p:cNvSpPr>
            <a:spLocks noRo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2F41F5C4-E714-422C-8725-76837B4BEFEA}" type="slidenum">
              <a:rPr lang="en-GB" smtClean="0"/>
              <a:pPr>
                <a:defRPr/>
              </a:pPr>
              <a:t>14</a:t>
            </a:fld>
            <a:endParaRPr lang="en-GB" smtClean="0"/>
          </a:p>
        </p:txBody>
      </p:sp>
      <p:sp>
        <p:nvSpPr>
          <p:cNvPr id="47107" name="Rectangle 2"/>
          <p:cNvSpPr>
            <a:spLocks noRo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C4B955AF-EC91-4A0E-AC20-D0CFE20F4F0B}" type="slidenum">
              <a:rPr lang="en-GB" smtClean="0"/>
              <a:pPr>
                <a:defRPr/>
              </a:pPr>
              <a:t>15</a:t>
            </a:fld>
            <a:endParaRPr lang="en-GB" smtClean="0"/>
          </a:p>
        </p:txBody>
      </p:sp>
      <p:sp>
        <p:nvSpPr>
          <p:cNvPr id="48131" name="Rectangle 2"/>
          <p:cNvSpPr>
            <a:spLocks noRo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F5A87A1D-A69F-4976-8FF8-415A1739B028}" type="slidenum">
              <a:rPr lang="en-GB" smtClean="0"/>
              <a:pPr>
                <a:defRPr/>
              </a:pPr>
              <a:t>16</a:t>
            </a:fld>
            <a:endParaRPr lang="en-GB" smtClean="0"/>
          </a:p>
        </p:txBody>
      </p:sp>
      <p:sp>
        <p:nvSpPr>
          <p:cNvPr id="49155" name="Rectangle 2"/>
          <p:cNvSpPr>
            <a:spLocks noRo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192C4E81-22E0-4D4D-94D4-D39DA61DCD1C}" type="slidenum">
              <a:rPr lang="en-GB" smtClean="0"/>
              <a:pPr>
                <a:defRPr/>
              </a:pPr>
              <a:t>17</a:t>
            </a:fld>
            <a:endParaRPr lang="en-GB" smtClean="0"/>
          </a:p>
        </p:txBody>
      </p:sp>
      <p:sp>
        <p:nvSpPr>
          <p:cNvPr id="50179" name="Rectangle 2"/>
          <p:cNvSpPr>
            <a:spLocks noRo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58077668-ECB5-4ECB-A233-FFC24281C04A}" type="slidenum">
              <a:rPr lang="en-GB" smtClean="0"/>
              <a:pPr>
                <a:defRPr/>
              </a:pPr>
              <a:t>18</a:t>
            </a:fld>
            <a:endParaRPr lang="en-GB" smtClean="0"/>
          </a:p>
        </p:txBody>
      </p:sp>
      <p:sp>
        <p:nvSpPr>
          <p:cNvPr id="51203" name="Rectangle 2"/>
          <p:cNvSpPr>
            <a:spLocks noRo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9543628B-BD4B-4D37-A1BD-170F60F29568}" type="slidenum">
              <a:rPr lang="en-GB" smtClean="0"/>
              <a:pPr>
                <a:defRPr/>
              </a:pPr>
              <a:t>19</a:t>
            </a:fld>
            <a:endParaRPr lang="en-GB" smtClean="0"/>
          </a:p>
        </p:txBody>
      </p:sp>
      <p:sp>
        <p:nvSpPr>
          <p:cNvPr id="52227" name="Rectangle 2"/>
          <p:cNvSpPr>
            <a:spLocks noRo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3999920B-7378-45A1-A509-9E6A89CF6BB9}" type="slidenum">
              <a:rPr lang="en-GB" smtClean="0"/>
              <a:pPr>
                <a:defRPr/>
              </a:pPr>
              <a:t>20</a:t>
            </a:fld>
            <a:endParaRPr lang="en-GB" smtClean="0"/>
          </a:p>
        </p:txBody>
      </p:sp>
      <p:sp>
        <p:nvSpPr>
          <p:cNvPr id="53251" name="Rectangle 2"/>
          <p:cNvSpPr>
            <a:spLocks noRo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567F2047-004F-48B6-8409-8E181CCB9D47}" type="slidenum">
              <a:rPr lang="en-GB" smtClean="0"/>
              <a:pPr>
                <a:defRPr/>
              </a:pPr>
              <a:t>3</a:t>
            </a:fld>
            <a:endParaRPr lang="en-GB" smtClean="0"/>
          </a:p>
        </p:txBody>
      </p:sp>
      <p:sp>
        <p:nvSpPr>
          <p:cNvPr id="35843" name="Rectangle 2"/>
          <p:cNvSpPr>
            <a:spLocks noRo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346E8D5A-423D-4C0B-8B70-A6A46B298528}" type="slidenum">
              <a:rPr lang="en-GB" smtClean="0"/>
              <a:pPr>
                <a:defRPr/>
              </a:pPr>
              <a:t>21</a:t>
            </a:fld>
            <a:endParaRPr lang="en-GB" smtClean="0"/>
          </a:p>
        </p:txBody>
      </p:sp>
      <p:sp>
        <p:nvSpPr>
          <p:cNvPr id="54275" name="Rectangle 2"/>
          <p:cNvSpPr>
            <a:spLocks noRo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0CC7807F-B514-48B5-AA68-EA1E98FB9A49}" type="slidenum">
              <a:rPr lang="en-GB" smtClean="0"/>
              <a:pPr>
                <a:defRPr/>
              </a:pPr>
              <a:t>22</a:t>
            </a:fld>
            <a:endParaRPr lang="en-GB" smtClean="0"/>
          </a:p>
        </p:txBody>
      </p:sp>
      <p:sp>
        <p:nvSpPr>
          <p:cNvPr id="55299" name="Rectangle 2"/>
          <p:cNvSpPr>
            <a:spLocks noRo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D6D6BC18-B142-4D80-9D7E-80ABE40B4E8D}" type="slidenum">
              <a:rPr lang="en-GB" smtClean="0"/>
              <a:pPr>
                <a:defRPr/>
              </a:pPr>
              <a:t>23</a:t>
            </a:fld>
            <a:endParaRPr lang="en-GB" smtClean="0"/>
          </a:p>
        </p:txBody>
      </p:sp>
      <p:sp>
        <p:nvSpPr>
          <p:cNvPr id="56323" name="Rectangle 2"/>
          <p:cNvSpPr>
            <a:spLocks noRo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E3F9E0EF-8F75-4386-A7B0-F05BA5B4E81B}" type="slidenum">
              <a:rPr lang="en-GB" smtClean="0"/>
              <a:pPr>
                <a:defRPr/>
              </a:pPr>
              <a:t>24</a:t>
            </a:fld>
            <a:endParaRPr lang="en-GB" smtClean="0"/>
          </a:p>
        </p:txBody>
      </p:sp>
      <p:sp>
        <p:nvSpPr>
          <p:cNvPr id="57347" name="Rectangle 2"/>
          <p:cNvSpPr>
            <a:spLocks noRo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E10CA6B7-C670-4570-B928-24E993E86B42}" type="slidenum">
              <a:rPr lang="en-GB" smtClean="0"/>
              <a:pPr>
                <a:defRPr/>
              </a:pPr>
              <a:t>25</a:t>
            </a:fld>
            <a:endParaRPr lang="en-GB" smtClean="0"/>
          </a:p>
        </p:txBody>
      </p:sp>
      <p:sp>
        <p:nvSpPr>
          <p:cNvPr id="58371" name="Rectangle 2"/>
          <p:cNvSpPr>
            <a:spLocks noRo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C0BF457E-1A34-4B56-9D52-0F8CE52A6F88}" type="slidenum">
              <a:rPr lang="en-GB" smtClean="0"/>
              <a:pPr>
                <a:defRPr/>
              </a:pPr>
              <a:t>26</a:t>
            </a:fld>
            <a:endParaRPr lang="en-GB" smtClean="0"/>
          </a:p>
        </p:txBody>
      </p:sp>
      <p:sp>
        <p:nvSpPr>
          <p:cNvPr id="59395" name="Rectangle 2"/>
          <p:cNvSpPr>
            <a:spLocks noRo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3C704D1A-1F46-40AA-8748-35CCAE772EF1}" type="slidenum">
              <a:rPr lang="en-GB" smtClean="0"/>
              <a:pPr>
                <a:defRPr/>
              </a:pPr>
              <a:t>27</a:t>
            </a:fld>
            <a:endParaRPr lang="en-GB" smtClean="0"/>
          </a:p>
        </p:txBody>
      </p:sp>
      <p:sp>
        <p:nvSpPr>
          <p:cNvPr id="60419" name="Rectangle 2"/>
          <p:cNvSpPr>
            <a:spLocks noRo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40B4EE1B-46D8-42F1-B1CA-1584C4ADB96B}" type="slidenum">
              <a:rPr lang="en-GB" smtClean="0"/>
              <a:pPr>
                <a:defRPr/>
              </a:pPr>
              <a:t>28</a:t>
            </a:fld>
            <a:endParaRPr lang="en-GB" smtClean="0"/>
          </a:p>
        </p:txBody>
      </p:sp>
      <p:sp>
        <p:nvSpPr>
          <p:cNvPr id="61443" name="Rectangle 2"/>
          <p:cNvSpPr>
            <a:spLocks noRo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64AD3D43-B365-4C59-A2FE-D844E3955D11}" type="slidenum">
              <a:rPr lang="en-GB" smtClean="0"/>
              <a:pPr>
                <a:defRPr/>
              </a:pPr>
              <a:t>29</a:t>
            </a:fld>
            <a:endParaRPr lang="en-GB" smtClean="0"/>
          </a:p>
        </p:txBody>
      </p:sp>
      <p:sp>
        <p:nvSpPr>
          <p:cNvPr id="62467" name="Rectangle 2"/>
          <p:cNvSpPr>
            <a:spLocks noRo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B30F70AD-ADAA-4A0F-814D-C9D05B68ECD2}" type="slidenum">
              <a:rPr lang="en-GB" smtClean="0"/>
              <a:pPr>
                <a:defRPr/>
              </a:pPr>
              <a:t>30</a:t>
            </a:fld>
            <a:endParaRPr lang="en-GB" smtClean="0"/>
          </a:p>
        </p:txBody>
      </p:sp>
      <p:sp>
        <p:nvSpPr>
          <p:cNvPr id="63491" name="Rectangle 2"/>
          <p:cNvSpPr>
            <a:spLocks noRo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The answers to these questions are as follows;</a:t>
            </a:r>
          </a:p>
          <a:p>
            <a:pPr eaLnBrk="1" hangingPunct="1"/>
            <a:endParaRPr lang="en-US" smtClean="0"/>
          </a:p>
          <a:p>
            <a:pPr eaLnBrk="1" hangingPunct="1"/>
            <a:r>
              <a:rPr lang="en-US" smtClean="0"/>
              <a:t>1. There are 4 </a:t>
            </a:r>
            <a:r>
              <a:rPr lang="en-US" b="1" i="1" smtClean="0"/>
              <a:t>‘Major Components’</a:t>
            </a:r>
            <a:r>
              <a:rPr lang="en-US" smtClean="0"/>
              <a:t> in an airframe – Fuselage, Wings, Undercarriage and  Tailplane</a:t>
            </a:r>
          </a:p>
          <a:p>
            <a:pPr eaLnBrk="1" hangingPunct="1"/>
            <a:r>
              <a:rPr lang="en-US" smtClean="0"/>
              <a:t>2. There are 4 different structural elements that can be used in an airframe – Ties, Struts, Shear Webs and Beams.</a:t>
            </a:r>
          </a:p>
          <a:p>
            <a:pPr eaLnBrk="1" hangingPunct="1"/>
            <a:r>
              <a:rPr lang="en-US" smtClean="0"/>
              <a:t>3. A Tie resists tensional loads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E0D4C3AB-7346-45DD-9715-9933AE0D6D05}" type="slidenum">
              <a:rPr lang="en-GB" smtClean="0"/>
              <a:pPr>
                <a:defRPr/>
              </a:pPr>
              <a:t>4</a:t>
            </a:fld>
            <a:endParaRPr lang="en-GB" smtClean="0"/>
          </a:p>
        </p:txBody>
      </p:sp>
      <p:sp>
        <p:nvSpPr>
          <p:cNvPr id="36867" name="Rectangle 2"/>
          <p:cNvSpPr>
            <a:spLocks noRo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F5805A20-4E82-460F-AFA6-6CC65E51636F}" type="slidenum">
              <a:rPr lang="en-GB" smtClean="0"/>
              <a:pPr>
                <a:defRPr/>
              </a:pPr>
              <a:t>5</a:t>
            </a:fld>
            <a:endParaRPr lang="en-GB" smtClean="0"/>
          </a:p>
        </p:txBody>
      </p:sp>
      <p:sp>
        <p:nvSpPr>
          <p:cNvPr id="37891" name="Rectangle 2"/>
          <p:cNvSpPr>
            <a:spLocks noRo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F1F067B3-0229-4BB1-8AEE-4BB6220450B7}" type="slidenum">
              <a:rPr lang="en-GB" smtClean="0"/>
              <a:pPr>
                <a:defRPr/>
              </a:pPr>
              <a:t>6</a:t>
            </a:fld>
            <a:endParaRPr lang="en-GB" smtClean="0"/>
          </a:p>
        </p:txBody>
      </p:sp>
      <p:sp>
        <p:nvSpPr>
          <p:cNvPr id="38915" name="Rectangle 2"/>
          <p:cNvSpPr>
            <a:spLocks noRo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AAF4FD16-0041-4C80-8BD5-18D0756670BB}" type="slidenum">
              <a:rPr lang="en-GB" smtClean="0"/>
              <a:pPr>
                <a:defRPr/>
              </a:pPr>
              <a:t>7</a:t>
            </a:fld>
            <a:endParaRPr lang="en-GB" smtClean="0"/>
          </a:p>
        </p:txBody>
      </p:sp>
      <p:sp>
        <p:nvSpPr>
          <p:cNvPr id="39939" name="Rectangle 2"/>
          <p:cNvSpPr>
            <a:spLocks noRo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FEBC2EA7-4EC1-4AE8-B98E-264C56CBBD30}" type="slidenum">
              <a:rPr lang="en-GB" smtClean="0"/>
              <a:pPr>
                <a:defRPr/>
              </a:pPr>
              <a:t>8</a:t>
            </a:fld>
            <a:endParaRPr lang="en-GB" smtClean="0"/>
          </a:p>
        </p:txBody>
      </p:sp>
      <p:sp>
        <p:nvSpPr>
          <p:cNvPr id="40963" name="Rectangle 2"/>
          <p:cNvSpPr>
            <a:spLocks noRo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2BFD31C9-F1F9-4658-BDB0-3B9592F95FEB}" type="slidenum">
              <a:rPr lang="en-GB" smtClean="0"/>
              <a:pPr>
                <a:defRPr/>
              </a:pPr>
              <a:t>9</a:t>
            </a:fld>
            <a:endParaRPr lang="en-GB" smtClean="0"/>
          </a:p>
        </p:txBody>
      </p:sp>
      <p:sp>
        <p:nvSpPr>
          <p:cNvPr id="41987" name="Rectangle 2"/>
          <p:cNvSpPr>
            <a:spLocks noRo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1FB2059D-0DB1-46BB-862D-8AFCF548D95E}" type="slidenum">
              <a:rPr lang="en-GB" smtClean="0"/>
              <a:pPr>
                <a:defRPr/>
              </a:pPr>
              <a:t>10</a:t>
            </a:fld>
            <a:endParaRPr lang="en-GB" smtClean="0"/>
          </a:p>
        </p:txBody>
      </p:sp>
      <p:sp>
        <p:nvSpPr>
          <p:cNvPr id="43011" name="Rectangle 2"/>
          <p:cNvSpPr>
            <a:spLocks noRo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80963"/>
            <a:ext cx="2058988" cy="60372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80963"/>
            <a:ext cx="6029325" cy="6037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5922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5922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9CAFD7"/>
            </a:gs>
            <a:gs pos="100000">
              <a:srgbClr val="485163"/>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809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Univers 55 / Arial</a:t>
            </a:r>
          </a:p>
        </p:txBody>
      </p:sp>
      <p:sp>
        <p:nvSpPr>
          <p:cNvPr id="3075" name="Rectangle 3"/>
          <p:cNvSpPr>
            <a:spLocks noGrp="1" noChangeArrowheads="1"/>
          </p:cNvSpPr>
          <p:nvPr>
            <p:ph type="body" idx="1"/>
          </p:nvPr>
        </p:nvSpPr>
        <p:spPr bwMode="auto">
          <a:xfrm>
            <a:off x="468313" y="159226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Text – Univers 55 / Arial</a:t>
            </a:r>
          </a:p>
          <a:p>
            <a:pPr lvl="1"/>
            <a:r>
              <a:rPr lang="en-GB" smtClean="0"/>
              <a:t>  </a:t>
            </a:r>
          </a:p>
          <a:p>
            <a:pPr lvl="0"/>
            <a:endParaRPr lang="en-GB" smtClean="0"/>
          </a:p>
        </p:txBody>
      </p:sp>
      <p:sp>
        <p:nvSpPr>
          <p:cNvPr id="614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GB"/>
          </a:p>
        </p:txBody>
      </p:sp>
      <p:pic>
        <p:nvPicPr>
          <p:cNvPr id="3077" name="Picture 7" descr="RAF Logo - White"/>
          <p:cNvPicPr>
            <a:picLocks noChangeAspect="1" noChangeArrowheads="1"/>
          </p:cNvPicPr>
          <p:nvPr/>
        </p:nvPicPr>
        <p:blipFill>
          <a:blip r:embed="rId13" cstate="print"/>
          <a:srcRect/>
          <a:stretch>
            <a:fillRect/>
          </a:stretch>
        </p:blipFill>
        <p:spPr bwMode="auto">
          <a:xfrm>
            <a:off x="358775" y="5988050"/>
            <a:ext cx="1441450" cy="649288"/>
          </a:xfrm>
          <a:prstGeom prst="rect">
            <a:avLst/>
          </a:prstGeom>
          <a:noFill/>
          <a:ln w="9525">
            <a:noFill/>
            <a:miter lim="800000"/>
            <a:headEnd/>
            <a:tailEnd/>
          </a:ln>
        </p:spPr>
      </p:pic>
      <p:pic>
        <p:nvPicPr>
          <p:cNvPr id="3078" name="Picture 8"/>
          <p:cNvPicPr>
            <a:picLocks noChangeArrowheads="1"/>
          </p:cNvPicPr>
          <p:nvPr/>
        </p:nvPicPr>
        <p:blipFill>
          <a:blip r:embed="rId14" cstate="print"/>
          <a:srcRect/>
          <a:stretch>
            <a:fillRect/>
          </a:stretch>
        </p:blipFill>
        <p:spPr bwMode="auto">
          <a:xfrm>
            <a:off x="6480175" y="5924550"/>
            <a:ext cx="2424113" cy="822325"/>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2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2"/>
          </a:solidFill>
          <a:latin typeface="Arial" charset="0"/>
          <a:cs typeface="Arial" charset="0"/>
        </a:defRPr>
      </a:lvl2pPr>
      <a:lvl3pPr algn="ctr" rtl="0" eaLnBrk="0" fontAlgn="base" hangingPunct="0">
        <a:spcBef>
          <a:spcPct val="0"/>
        </a:spcBef>
        <a:spcAft>
          <a:spcPct val="0"/>
        </a:spcAft>
        <a:defRPr sz="3200">
          <a:solidFill>
            <a:schemeClr val="tx2"/>
          </a:solidFill>
          <a:latin typeface="Arial" charset="0"/>
          <a:cs typeface="Arial" charset="0"/>
        </a:defRPr>
      </a:lvl3pPr>
      <a:lvl4pPr algn="ctr" rtl="0" eaLnBrk="0" fontAlgn="base" hangingPunct="0">
        <a:spcBef>
          <a:spcPct val="0"/>
        </a:spcBef>
        <a:spcAft>
          <a:spcPct val="0"/>
        </a:spcAft>
        <a:defRPr sz="3200">
          <a:solidFill>
            <a:schemeClr val="tx2"/>
          </a:solidFill>
          <a:latin typeface="Arial" charset="0"/>
          <a:cs typeface="Arial" charset="0"/>
        </a:defRPr>
      </a:lvl4pPr>
      <a:lvl5pPr algn="ctr" rtl="0" eaLnBrk="0" fontAlgn="base" hangingPunct="0">
        <a:spcBef>
          <a:spcPct val="0"/>
        </a:spcBef>
        <a:spcAft>
          <a:spcPct val="0"/>
        </a:spcAft>
        <a:defRPr sz="3200">
          <a:solidFill>
            <a:schemeClr val="tx2"/>
          </a:solidFill>
          <a:latin typeface="Arial" charset="0"/>
          <a:cs typeface="Arial" charset="0"/>
        </a:defRPr>
      </a:lvl5pPr>
      <a:lvl6pPr marL="457200" algn="ctr" rtl="0" eaLnBrk="1" fontAlgn="base" hangingPunct="1">
        <a:spcBef>
          <a:spcPct val="0"/>
        </a:spcBef>
        <a:spcAft>
          <a:spcPct val="0"/>
        </a:spcAft>
        <a:defRPr sz="3200">
          <a:solidFill>
            <a:schemeClr val="tx2"/>
          </a:solidFill>
          <a:latin typeface="Univers 55" pitchFamily="34" charset="0"/>
          <a:cs typeface="Arial" charset="0"/>
        </a:defRPr>
      </a:lvl6pPr>
      <a:lvl7pPr marL="914400" algn="ctr" rtl="0" eaLnBrk="1" fontAlgn="base" hangingPunct="1">
        <a:spcBef>
          <a:spcPct val="0"/>
        </a:spcBef>
        <a:spcAft>
          <a:spcPct val="0"/>
        </a:spcAft>
        <a:defRPr sz="3200">
          <a:solidFill>
            <a:schemeClr val="tx2"/>
          </a:solidFill>
          <a:latin typeface="Univers 55" pitchFamily="34" charset="0"/>
          <a:cs typeface="Arial" charset="0"/>
        </a:defRPr>
      </a:lvl7pPr>
      <a:lvl8pPr marL="1371600" algn="ctr" rtl="0" eaLnBrk="1" fontAlgn="base" hangingPunct="1">
        <a:spcBef>
          <a:spcPct val="0"/>
        </a:spcBef>
        <a:spcAft>
          <a:spcPct val="0"/>
        </a:spcAft>
        <a:defRPr sz="3200">
          <a:solidFill>
            <a:schemeClr val="tx2"/>
          </a:solidFill>
          <a:latin typeface="Univers 55" pitchFamily="34" charset="0"/>
          <a:cs typeface="Arial" charset="0"/>
        </a:defRPr>
      </a:lvl8pPr>
      <a:lvl9pPr marL="1828800" algn="ctr" rtl="0" eaLnBrk="1" fontAlgn="base" hangingPunct="1">
        <a:spcBef>
          <a:spcPct val="0"/>
        </a:spcBef>
        <a:spcAft>
          <a:spcPct val="0"/>
        </a:spcAft>
        <a:defRPr sz="3200">
          <a:solidFill>
            <a:schemeClr val="tx2"/>
          </a:solidFill>
          <a:latin typeface="Univers 55" pitchFamily="34" charset="0"/>
          <a:cs typeface="Arial" charset="0"/>
        </a:defRPr>
      </a:lvl9pPr>
    </p:titleStyle>
    <p:bodyStyle>
      <a:lvl1pPr marL="342900" indent="-342900" algn="l" rtl="0" eaLnBrk="0" fontAlgn="base" hangingPunct="0">
        <a:spcBef>
          <a:spcPct val="20000"/>
        </a:spcBef>
        <a:spcAft>
          <a:spcPct val="0"/>
        </a:spcAft>
        <a:defRPr sz="2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file:///G:/Cadets%20New%20ACPS/Airframes/ACP33%20Volume%204%20-%20Airframes/Local%20Settings/Temp/EPM6.tmp/Airframes%20ACP%20Update/New%20Airframes%20Slides/airframe-lesson-intro-revised.pp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80963"/>
            <a:ext cx="8229600" cy="684212"/>
          </a:xfrm>
        </p:spPr>
        <p:txBody>
          <a:bodyPr/>
          <a:lstStyle/>
          <a:p>
            <a:r>
              <a:rPr lang="en-GB" sz="1400" smtClean="0">
                <a:latin typeface="Arial" charset="0"/>
                <a:cs typeface="Arial" charset="0"/>
              </a:rPr>
              <a:t>Uncontrolled copy not subject to amendment</a:t>
            </a:r>
          </a:p>
        </p:txBody>
      </p:sp>
      <p:sp>
        <p:nvSpPr>
          <p:cNvPr id="4099" name="Content Placeholder 4"/>
          <p:cNvSpPr>
            <a:spLocks noGrp="1"/>
          </p:cNvSpPr>
          <p:nvPr>
            <p:ph idx="1"/>
          </p:nvPr>
        </p:nvSpPr>
        <p:spPr>
          <a:xfrm>
            <a:off x="468313" y="1052513"/>
            <a:ext cx="8229600" cy="3024187"/>
          </a:xfrm>
        </p:spPr>
        <p:txBody>
          <a:bodyPr/>
          <a:lstStyle/>
          <a:p>
            <a:pPr algn="ctr"/>
            <a:endParaRPr lang="en-GB" sz="4800" smtClean="0">
              <a:latin typeface="Arial" charset="0"/>
              <a:cs typeface="Arial" charset="0"/>
            </a:endParaRPr>
          </a:p>
          <a:p>
            <a:pPr algn="ctr"/>
            <a:endParaRPr lang="en-GB" sz="1200" smtClean="0">
              <a:latin typeface="Arial" charset="0"/>
              <a:cs typeface="Arial" charset="0"/>
            </a:endParaRPr>
          </a:p>
          <a:p>
            <a:pPr algn="ctr"/>
            <a:endParaRPr lang="en-GB" sz="1200" smtClean="0">
              <a:latin typeface="Arial" charset="0"/>
              <a:cs typeface="Arial" charset="0"/>
            </a:endParaRPr>
          </a:p>
          <a:p>
            <a:pPr algn="ctr"/>
            <a:r>
              <a:rPr lang="en-GB" sz="4800" smtClean="0">
                <a:latin typeface="Arial" charset="0"/>
                <a:cs typeface="Arial" charset="0"/>
              </a:rPr>
              <a:t>Airframes</a:t>
            </a:r>
          </a:p>
        </p:txBody>
      </p:sp>
      <p:sp>
        <p:nvSpPr>
          <p:cNvPr id="4100" name="TextBox 3"/>
          <p:cNvSpPr txBox="1">
            <a:spLocks noChangeArrowheads="1"/>
          </p:cNvSpPr>
          <p:nvPr/>
        </p:nvSpPr>
        <p:spPr bwMode="auto">
          <a:xfrm>
            <a:off x="468313" y="4868863"/>
            <a:ext cx="8207375" cy="307975"/>
          </a:xfrm>
          <a:prstGeom prst="rect">
            <a:avLst/>
          </a:prstGeom>
          <a:noFill/>
          <a:ln w="9525">
            <a:noFill/>
            <a:miter lim="800000"/>
            <a:headEnd/>
            <a:tailEnd/>
          </a:ln>
        </p:spPr>
        <p:txBody>
          <a:bodyPr>
            <a:spAutoFit/>
          </a:bodyPr>
          <a:lstStyle/>
          <a:p>
            <a:pPr algn="ctr"/>
            <a:r>
              <a:rPr lang="en-GB" sz="1400"/>
              <a:t>Revision 1.00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smtClean="0">
                <a:latin typeface="Arial" charset="0"/>
                <a:cs typeface="Arial" charset="0"/>
              </a:rPr>
              <a:t>Structural Elements</a:t>
            </a:r>
            <a:endParaRPr lang="en-US" smtClean="0">
              <a:latin typeface="Arial" charset="0"/>
              <a:cs typeface="Arial" charset="0"/>
            </a:endParaRPr>
          </a:p>
        </p:txBody>
      </p:sp>
      <p:sp>
        <p:nvSpPr>
          <p:cNvPr id="136195" name="Rectangle 3"/>
          <p:cNvSpPr>
            <a:spLocks noGrp="1" noChangeArrowheads="1"/>
          </p:cNvSpPr>
          <p:nvPr>
            <p:ph type="body" idx="1"/>
          </p:nvPr>
        </p:nvSpPr>
        <p:spPr>
          <a:xfrm>
            <a:off x="468313" y="1052513"/>
            <a:ext cx="8229600" cy="5184775"/>
          </a:xfrm>
        </p:spPr>
        <p:txBody>
          <a:bodyPr/>
          <a:lstStyle/>
          <a:p>
            <a:pPr marL="0" indent="0" algn="just"/>
            <a:r>
              <a:rPr lang="en-GB" smtClean="0">
                <a:latin typeface="Arial" charset="0"/>
                <a:cs typeface="Arial" charset="0"/>
              </a:rPr>
              <a:t>The airframe designer has 4 types of structural element that can be used to resist these forces – they are;</a:t>
            </a:r>
          </a:p>
          <a:p>
            <a:pPr marL="0" indent="0" algn="just"/>
            <a:endParaRPr lang="en-GB" sz="1000" smtClean="0">
              <a:latin typeface="Arial" charset="0"/>
              <a:cs typeface="Arial" charset="0"/>
            </a:endParaRPr>
          </a:p>
          <a:p>
            <a:pPr lvl="1" algn="just"/>
            <a:r>
              <a:rPr lang="en-GB" b="1" smtClean="0">
                <a:latin typeface="Arial" charset="0"/>
                <a:cs typeface="Arial" charset="0"/>
              </a:rPr>
              <a:t>Ties: </a:t>
            </a:r>
            <a:r>
              <a:rPr lang="en-GB" smtClean="0">
                <a:latin typeface="Arial" charset="0"/>
                <a:cs typeface="Arial" charset="0"/>
              </a:rPr>
              <a:t>These resist tension or </a:t>
            </a:r>
            <a:r>
              <a:rPr lang="en-GB" i="1" smtClean="0">
                <a:latin typeface="Arial" charset="0"/>
                <a:cs typeface="Arial" charset="0"/>
              </a:rPr>
              <a:t>‘pulling’</a:t>
            </a:r>
            <a:r>
              <a:rPr lang="en-GB" smtClean="0">
                <a:latin typeface="Arial" charset="0"/>
                <a:cs typeface="Arial" charset="0"/>
              </a:rPr>
              <a:t> forces</a:t>
            </a:r>
          </a:p>
          <a:p>
            <a:pPr lvl="1" algn="just"/>
            <a:endParaRPr lang="en-GB" sz="1000" b="1" smtClean="0">
              <a:latin typeface="Arial" charset="0"/>
              <a:cs typeface="Arial" charset="0"/>
            </a:endParaRPr>
          </a:p>
          <a:p>
            <a:pPr lvl="1" algn="just"/>
            <a:r>
              <a:rPr lang="en-GB" b="1" smtClean="0">
                <a:latin typeface="Arial" charset="0"/>
                <a:cs typeface="Arial" charset="0"/>
              </a:rPr>
              <a:t>Struts:</a:t>
            </a:r>
            <a:r>
              <a:rPr lang="en-GB" smtClean="0">
                <a:latin typeface="Arial" charset="0"/>
                <a:cs typeface="Arial" charset="0"/>
              </a:rPr>
              <a:t> These resist compression or </a:t>
            </a:r>
            <a:r>
              <a:rPr lang="en-GB" i="1" smtClean="0">
                <a:latin typeface="Arial" charset="0"/>
                <a:cs typeface="Arial" charset="0"/>
              </a:rPr>
              <a:t>‘squashing’</a:t>
            </a:r>
            <a:r>
              <a:rPr lang="en-GB" smtClean="0">
                <a:latin typeface="Arial" charset="0"/>
                <a:cs typeface="Arial" charset="0"/>
              </a:rPr>
              <a:t> forces</a:t>
            </a:r>
          </a:p>
          <a:p>
            <a:pPr lvl="1" algn="just"/>
            <a:endParaRPr lang="en-GB" sz="1000" smtClean="0">
              <a:latin typeface="Arial" charset="0"/>
              <a:cs typeface="Arial" charset="0"/>
            </a:endParaRPr>
          </a:p>
          <a:p>
            <a:pPr lvl="1" algn="just"/>
            <a:r>
              <a:rPr lang="en-GB" b="1" smtClean="0">
                <a:latin typeface="Arial" charset="0"/>
                <a:cs typeface="Arial" charset="0"/>
              </a:rPr>
              <a:t>Beams:</a:t>
            </a:r>
            <a:r>
              <a:rPr lang="en-GB" smtClean="0">
                <a:latin typeface="Arial" charset="0"/>
                <a:cs typeface="Arial" charset="0"/>
              </a:rPr>
              <a:t> These resist </a:t>
            </a:r>
            <a:r>
              <a:rPr lang="en-GB" i="1" smtClean="0">
                <a:latin typeface="Arial" charset="0"/>
                <a:cs typeface="Arial" charset="0"/>
              </a:rPr>
              <a:t>‘bending’</a:t>
            </a:r>
            <a:r>
              <a:rPr lang="en-GB" smtClean="0">
                <a:latin typeface="Arial" charset="0"/>
                <a:cs typeface="Arial" charset="0"/>
              </a:rPr>
              <a:t> forces</a:t>
            </a:r>
          </a:p>
          <a:p>
            <a:pPr lvl="1" algn="just"/>
            <a:endParaRPr lang="en-GB" sz="1000" b="1" smtClean="0">
              <a:latin typeface="Arial" charset="0"/>
              <a:cs typeface="Arial" charset="0"/>
            </a:endParaRPr>
          </a:p>
          <a:p>
            <a:pPr lvl="1" algn="just"/>
            <a:r>
              <a:rPr lang="en-GB" b="1" smtClean="0">
                <a:latin typeface="Arial" charset="0"/>
                <a:cs typeface="Arial" charset="0"/>
              </a:rPr>
              <a:t>Webs: </a:t>
            </a:r>
            <a:r>
              <a:rPr lang="en-GB" smtClean="0">
                <a:latin typeface="Arial" charset="0"/>
                <a:cs typeface="Arial" charset="0"/>
              </a:rPr>
              <a:t>These resist </a:t>
            </a:r>
            <a:r>
              <a:rPr lang="en-GB" i="1" smtClean="0">
                <a:latin typeface="Arial" charset="0"/>
                <a:cs typeface="Arial" charset="0"/>
              </a:rPr>
              <a:t>‘twisting’</a:t>
            </a:r>
            <a:r>
              <a:rPr lang="en-GB" smtClean="0">
                <a:latin typeface="Arial" charset="0"/>
                <a:cs typeface="Arial" charset="0"/>
              </a:rPr>
              <a:t> and </a:t>
            </a:r>
            <a:r>
              <a:rPr lang="en-GB" i="1" smtClean="0">
                <a:latin typeface="Arial" charset="0"/>
                <a:cs typeface="Arial" charset="0"/>
              </a:rPr>
              <a:t>‘tearing’</a:t>
            </a:r>
            <a:r>
              <a:rPr lang="en-GB" smtClean="0">
                <a:latin typeface="Arial" charset="0"/>
                <a:cs typeface="Arial" charset="0"/>
              </a:rPr>
              <a:t> forces</a:t>
            </a:r>
          </a:p>
          <a:p>
            <a:pPr lvl="1" algn="just"/>
            <a:endParaRPr lang="en-GB" sz="1000" smtClean="0">
              <a:latin typeface="Arial" charset="0"/>
              <a:cs typeface="Arial" charset="0"/>
            </a:endParaRPr>
          </a:p>
          <a:p>
            <a:pPr marL="0" indent="0">
              <a:spcBef>
                <a:spcPct val="0"/>
              </a:spcBef>
            </a:pPr>
            <a:r>
              <a:rPr lang="en-GB" smtClean="0">
                <a:latin typeface="Arial" charset="0"/>
                <a:cs typeface="Arial" charset="0"/>
              </a:rPr>
              <a:t>These elements are often also referred to as structural members</a:t>
            </a:r>
          </a:p>
          <a:p>
            <a:pPr marL="0" indent="0">
              <a:spcBef>
                <a:spcPct val="0"/>
              </a:spcBef>
            </a:pPr>
            <a:endParaRPr lang="en-GB" sz="1000" smtClean="0">
              <a:latin typeface="Arial" charset="0"/>
              <a:cs typeface="Arial" charset="0"/>
            </a:endParaRPr>
          </a:p>
          <a:p>
            <a:pPr marL="0" indent="0">
              <a:spcBef>
                <a:spcPct val="0"/>
              </a:spcBef>
            </a:pPr>
            <a:r>
              <a:rPr lang="en-GB" smtClean="0">
                <a:latin typeface="Arial" charset="0"/>
                <a:cs typeface="Arial" charset="0"/>
              </a:rPr>
              <a:t>We can now look at these members in more detail.</a:t>
            </a:r>
          </a:p>
          <a:p>
            <a:pPr lvl="1" algn="just"/>
            <a:endParaRPr lang="en-GB" smtClean="0">
              <a:latin typeface="Arial" charset="0"/>
              <a:cs typeface="Arial" charset="0"/>
            </a:endParaRPr>
          </a:p>
          <a:p>
            <a:pPr lvl="1" algn="just"/>
            <a:endParaRPr 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61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619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619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619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619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mtClean="0">
                <a:latin typeface="Arial" charset="0"/>
                <a:cs typeface="Arial" charset="0"/>
              </a:rPr>
              <a:t>Ties</a:t>
            </a:r>
            <a:endParaRPr lang="en-US" smtClean="0">
              <a:latin typeface="Arial" charset="0"/>
              <a:cs typeface="Arial" charset="0"/>
            </a:endParaRPr>
          </a:p>
        </p:txBody>
      </p:sp>
      <p:sp>
        <p:nvSpPr>
          <p:cNvPr id="139267" name="Rectangle 3"/>
          <p:cNvSpPr>
            <a:spLocks noGrp="1" noChangeArrowheads="1"/>
          </p:cNvSpPr>
          <p:nvPr>
            <p:ph type="body" idx="1"/>
          </p:nvPr>
        </p:nvSpPr>
        <p:spPr/>
        <p:txBody>
          <a:bodyPr/>
          <a:lstStyle/>
          <a:p>
            <a:pPr marL="0" indent="0" algn="just"/>
            <a:r>
              <a:rPr lang="en-US" smtClean="0">
                <a:latin typeface="Arial" charset="0"/>
                <a:cs typeface="Arial" charset="0"/>
              </a:rPr>
              <a:t>Ties are members subject purely to tension (pulling). A tie can be a rigid member such as a tube, or simply a wire.</a:t>
            </a: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r>
              <a:rPr lang="en-GB" smtClean="0">
                <a:latin typeface="Arial" charset="0"/>
                <a:cs typeface="Arial" charset="0"/>
              </a:rPr>
              <a:t>Can you see any elements of the room you are currently in that could be a ‘tie’?</a:t>
            </a:r>
            <a:endParaRPr lang="en-US" smtClean="0">
              <a:latin typeface="Arial" charset="0"/>
              <a:cs typeface="Arial" charset="0"/>
            </a:endParaRPr>
          </a:p>
        </p:txBody>
      </p:sp>
      <p:sp>
        <p:nvSpPr>
          <p:cNvPr id="139268" name="Rectangle 4"/>
          <p:cNvSpPr>
            <a:spLocks noChangeArrowheads="1"/>
          </p:cNvSpPr>
          <p:nvPr/>
        </p:nvSpPr>
        <p:spPr bwMode="auto">
          <a:xfrm>
            <a:off x="2195513" y="2854325"/>
            <a:ext cx="4537075" cy="71438"/>
          </a:xfrm>
          <a:prstGeom prst="rect">
            <a:avLst/>
          </a:prstGeom>
          <a:solidFill>
            <a:schemeClr val="accent1"/>
          </a:solidFill>
          <a:ln w="9525">
            <a:solidFill>
              <a:srgbClr val="FFFF00"/>
            </a:solidFill>
            <a:miter lim="800000"/>
            <a:headEnd/>
            <a:tailEnd/>
          </a:ln>
        </p:spPr>
        <p:txBody>
          <a:bodyPr wrap="none" anchor="ctr"/>
          <a:lstStyle/>
          <a:p>
            <a:endParaRPr lang="en-US"/>
          </a:p>
        </p:txBody>
      </p:sp>
      <p:sp>
        <p:nvSpPr>
          <p:cNvPr id="139269" name="AutoShape 5"/>
          <p:cNvSpPr>
            <a:spLocks noChangeArrowheads="1"/>
          </p:cNvSpPr>
          <p:nvPr/>
        </p:nvSpPr>
        <p:spPr bwMode="auto">
          <a:xfrm>
            <a:off x="1260475" y="2781300"/>
            <a:ext cx="720725" cy="215900"/>
          </a:xfrm>
          <a:prstGeom prst="leftArrow">
            <a:avLst>
              <a:gd name="adj1" fmla="val 50000"/>
              <a:gd name="adj2" fmla="val 83456"/>
            </a:avLst>
          </a:prstGeom>
          <a:solidFill>
            <a:srgbClr val="FF6600"/>
          </a:solidFill>
          <a:ln w="9525">
            <a:solidFill>
              <a:srgbClr val="FFFF00"/>
            </a:solidFill>
            <a:miter lim="800000"/>
            <a:headEnd/>
            <a:tailEnd/>
          </a:ln>
        </p:spPr>
        <p:txBody>
          <a:bodyPr wrap="none" anchor="ctr"/>
          <a:lstStyle/>
          <a:p>
            <a:endParaRPr lang="en-US"/>
          </a:p>
        </p:txBody>
      </p:sp>
      <p:sp>
        <p:nvSpPr>
          <p:cNvPr id="139270" name="AutoShape 6"/>
          <p:cNvSpPr>
            <a:spLocks noChangeArrowheads="1"/>
          </p:cNvSpPr>
          <p:nvPr/>
        </p:nvSpPr>
        <p:spPr bwMode="auto">
          <a:xfrm rot="10800000">
            <a:off x="6948488" y="2781300"/>
            <a:ext cx="720725" cy="215900"/>
          </a:xfrm>
          <a:prstGeom prst="leftArrow">
            <a:avLst>
              <a:gd name="adj1" fmla="val 50000"/>
              <a:gd name="adj2" fmla="val 83456"/>
            </a:avLst>
          </a:prstGeom>
          <a:solidFill>
            <a:srgbClr val="FF6600"/>
          </a:solidFill>
          <a:ln w="9525">
            <a:solidFill>
              <a:srgbClr val="FFFF00"/>
            </a:solidFill>
            <a:miter lim="800000"/>
            <a:headEnd/>
            <a:tailEnd/>
          </a:ln>
        </p:spPr>
        <p:txBody>
          <a:bodyPr wrap="none" anchor="ctr"/>
          <a:lstStyle/>
          <a:p>
            <a:endParaRPr lang="en-US"/>
          </a:p>
        </p:txBody>
      </p:sp>
      <p:sp>
        <p:nvSpPr>
          <p:cNvPr id="139271" name="Text Box 7"/>
          <p:cNvSpPr txBox="1">
            <a:spLocks noChangeArrowheads="1"/>
          </p:cNvSpPr>
          <p:nvPr/>
        </p:nvSpPr>
        <p:spPr bwMode="auto">
          <a:xfrm>
            <a:off x="4211638" y="2960688"/>
            <a:ext cx="576262" cy="396875"/>
          </a:xfrm>
          <a:prstGeom prst="rect">
            <a:avLst/>
          </a:prstGeom>
          <a:noFill/>
          <a:ln w="9525">
            <a:noFill/>
            <a:miter lim="800000"/>
            <a:headEnd/>
            <a:tailEnd/>
          </a:ln>
        </p:spPr>
        <p:txBody>
          <a:bodyPr>
            <a:spAutoFit/>
          </a:bodyPr>
          <a:lstStyle/>
          <a:p>
            <a:pPr>
              <a:spcBef>
                <a:spcPct val="50000"/>
              </a:spcBef>
            </a:pPr>
            <a:r>
              <a:rPr lang="en-GB" sz="2000">
                <a:solidFill>
                  <a:srgbClr val="FFFF00"/>
                </a:solidFill>
              </a:rPr>
              <a:t>Tie</a:t>
            </a:r>
            <a:endParaRPr lang="en-US" sz="2000">
              <a:solidFill>
                <a:srgbClr val="FFFF00"/>
              </a:solidFill>
            </a:endParaRPr>
          </a:p>
        </p:txBody>
      </p:sp>
      <p:sp>
        <p:nvSpPr>
          <p:cNvPr id="139272" name="Text Box 8"/>
          <p:cNvSpPr txBox="1">
            <a:spLocks noChangeArrowheads="1"/>
          </p:cNvSpPr>
          <p:nvPr/>
        </p:nvSpPr>
        <p:spPr bwMode="auto">
          <a:xfrm>
            <a:off x="757238" y="2924175"/>
            <a:ext cx="935037" cy="396875"/>
          </a:xfrm>
          <a:prstGeom prst="rect">
            <a:avLst/>
          </a:prstGeom>
          <a:noFill/>
          <a:ln w="9525">
            <a:noFill/>
            <a:miter lim="800000"/>
            <a:headEnd/>
            <a:tailEnd/>
          </a:ln>
        </p:spPr>
        <p:txBody>
          <a:bodyPr>
            <a:spAutoFit/>
          </a:bodyPr>
          <a:lstStyle/>
          <a:p>
            <a:pPr>
              <a:spcBef>
                <a:spcPct val="50000"/>
              </a:spcBef>
            </a:pPr>
            <a:r>
              <a:rPr lang="en-GB" sz="2000">
                <a:solidFill>
                  <a:srgbClr val="FFFF00"/>
                </a:solidFill>
              </a:rPr>
              <a:t>Force</a:t>
            </a:r>
            <a:endParaRPr lang="en-US" sz="2000">
              <a:solidFill>
                <a:srgbClr val="FFFF00"/>
              </a:solidFill>
            </a:endParaRPr>
          </a:p>
        </p:txBody>
      </p:sp>
      <p:sp>
        <p:nvSpPr>
          <p:cNvPr id="139273" name="Text Box 9"/>
          <p:cNvSpPr txBox="1">
            <a:spLocks noChangeArrowheads="1"/>
          </p:cNvSpPr>
          <p:nvPr/>
        </p:nvSpPr>
        <p:spPr bwMode="auto">
          <a:xfrm>
            <a:off x="7308850" y="2925763"/>
            <a:ext cx="935038" cy="396875"/>
          </a:xfrm>
          <a:prstGeom prst="rect">
            <a:avLst/>
          </a:prstGeom>
          <a:noFill/>
          <a:ln w="9525">
            <a:noFill/>
            <a:miter lim="800000"/>
            <a:headEnd/>
            <a:tailEnd/>
          </a:ln>
        </p:spPr>
        <p:txBody>
          <a:bodyPr>
            <a:spAutoFit/>
          </a:bodyPr>
          <a:lstStyle/>
          <a:p>
            <a:pPr>
              <a:spcBef>
                <a:spcPct val="50000"/>
              </a:spcBef>
            </a:pPr>
            <a:r>
              <a:rPr lang="en-GB" sz="2000">
                <a:solidFill>
                  <a:srgbClr val="FFFF00"/>
                </a:solidFill>
              </a:rPr>
              <a:t>Force</a:t>
            </a:r>
            <a:endParaRPr lang="en-US" sz="20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2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92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92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2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92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92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9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P spid="139268" grpId="0" animBg="1"/>
      <p:bldP spid="139269" grpId="0" animBg="1"/>
      <p:bldP spid="139270" grpId="0" animBg="1"/>
      <p:bldP spid="139271" grpId="0"/>
      <p:bldP spid="139272" grpId="0"/>
      <p:bldP spid="1392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smtClean="0">
                <a:latin typeface="Arial" charset="0"/>
                <a:cs typeface="Arial" charset="0"/>
              </a:rPr>
              <a:t>Struts</a:t>
            </a:r>
            <a:endParaRPr lang="en-US" smtClean="0">
              <a:latin typeface="Arial" charset="0"/>
              <a:cs typeface="Arial" charset="0"/>
            </a:endParaRPr>
          </a:p>
        </p:txBody>
      </p:sp>
      <p:sp>
        <p:nvSpPr>
          <p:cNvPr id="140291" name="Rectangle 3"/>
          <p:cNvSpPr>
            <a:spLocks noGrp="1" noChangeArrowheads="1"/>
          </p:cNvSpPr>
          <p:nvPr>
            <p:ph type="body" idx="1"/>
          </p:nvPr>
        </p:nvSpPr>
        <p:spPr/>
        <p:txBody>
          <a:bodyPr/>
          <a:lstStyle/>
          <a:p>
            <a:pPr marL="0" indent="0" algn="just"/>
            <a:r>
              <a:rPr lang="en-US" smtClean="0">
                <a:latin typeface="Arial" charset="0"/>
                <a:cs typeface="Arial" charset="0"/>
              </a:rPr>
              <a:t>Struts are members in compression (squashing). It is much more difficult to design a strut than a tie, because a strut is liable to bend or buckle.</a:t>
            </a:r>
          </a:p>
          <a:p>
            <a:pPr marL="0" indent="0" algn="just"/>
            <a:endParaRPr lang="en-GB" smtClean="0">
              <a:latin typeface="Arial" charset="0"/>
              <a:cs typeface="Arial" charset="0"/>
            </a:endParaRPr>
          </a:p>
          <a:p>
            <a:pPr marL="0" indent="0" algn="just"/>
            <a:endParaRPr lang="en-US" smtClean="0">
              <a:latin typeface="Arial" charset="0"/>
              <a:cs typeface="Arial" charset="0"/>
            </a:endParaRPr>
          </a:p>
          <a:p>
            <a:pPr marL="0" indent="0" algn="just"/>
            <a:r>
              <a:rPr lang="en-US" smtClean="0">
                <a:latin typeface="Arial" charset="0"/>
                <a:cs typeface="Arial" charset="0"/>
              </a:rPr>
              <a:t>If a strut is put under compression until it fails, a long strut will always buckle, a short strut will always crack (crush) and a medium strut will either buckle or crack, or sometimes both.</a:t>
            </a:r>
          </a:p>
          <a:p>
            <a:pPr marL="0" indent="0" algn="just"/>
            <a:endParaRPr lang="en-US" sz="1000" smtClean="0">
              <a:latin typeface="Arial" charset="0"/>
              <a:cs typeface="Arial" charset="0"/>
            </a:endParaRPr>
          </a:p>
          <a:p>
            <a:pPr marL="0" indent="0" algn="just"/>
            <a:r>
              <a:rPr lang="en-US" smtClean="0">
                <a:latin typeface="Arial" charset="0"/>
                <a:cs typeface="Arial" charset="0"/>
              </a:rPr>
              <a:t>Hollow tubes generally make the best struts. </a:t>
            </a:r>
            <a:endParaRPr lang="en-GB" sz="1000" smtClean="0">
              <a:latin typeface="Arial" charset="0"/>
              <a:cs typeface="Arial" charset="0"/>
            </a:endParaRPr>
          </a:p>
        </p:txBody>
      </p:sp>
      <p:sp>
        <p:nvSpPr>
          <p:cNvPr id="140292" name="Rectangle 4"/>
          <p:cNvSpPr>
            <a:spLocks noChangeArrowheads="1"/>
          </p:cNvSpPr>
          <p:nvPr/>
        </p:nvSpPr>
        <p:spPr bwMode="auto">
          <a:xfrm>
            <a:off x="2268538" y="2781300"/>
            <a:ext cx="4537075" cy="215900"/>
          </a:xfrm>
          <a:prstGeom prst="rect">
            <a:avLst/>
          </a:prstGeom>
          <a:solidFill>
            <a:schemeClr val="accent1"/>
          </a:solidFill>
          <a:ln w="9525">
            <a:solidFill>
              <a:srgbClr val="FFFF00"/>
            </a:solidFill>
            <a:miter lim="800000"/>
            <a:headEnd/>
            <a:tailEnd/>
          </a:ln>
        </p:spPr>
        <p:txBody>
          <a:bodyPr wrap="none" anchor="ctr"/>
          <a:lstStyle/>
          <a:p>
            <a:endParaRPr lang="en-US"/>
          </a:p>
        </p:txBody>
      </p:sp>
      <p:sp>
        <p:nvSpPr>
          <p:cNvPr id="140293" name="AutoShape 5"/>
          <p:cNvSpPr>
            <a:spLocks noChangeArrowheads="1"/>
          </p:cNvSpPr>
          <p:nvPr/>
        </p:nvSpPr>
        <p:spPr bwMode="auto">
          <a:xfrm>
            <a:off x="6950075" y="2781300"/>
            <a:ext cx="720725" cy="215900"/>
          </a:xfrm>
          <a:prstGeom prst="leftArrow">
            <a:avLst>
              <a:gd name="adj1" fmla="val 50000"/>
              <a:gd name="adj2" fmla="val 83456"/>
            </a:avLst>
          </a:prstGeom>
          <a:solidFill>
            <a:srgbClr val="FF6600"/>
          </a:solidFill>
          <a:ln w="9525">
            <a:solidFill>
              <a:srgbClr val="FFFF00"/>
            </a:solidFill>
            <a:miter lim="800000"/>
            <a:headEnd/>
            <a:tailEnd/>
          </a:ln>
        </p:spPr>
        <p:txBody>
          <a:bodyPr wrap="none" anchor="ctr"/>
          <a:lstStyle/>
          <a:p>
            <a:endParaRPr lang="en-US"/>
          </a:p>
        </p:txBody>
      </p:sp>
      <p:sp>
        <p:nvSpPr>
          <p:cNvPr id="140294" name="AutoShape 6"/>
          <p:cNvSpPr>
            <a:spLocks noChangeArrowheads="1"/>
          </p:cNvSpPr>
          <p:nvPr/>
        </p:nvSpPr>
        <p:spPr bwMode="auto">
          <a:xfrm rot="10800000">
            <a:off x="1333500" y="2781300"/>
            <a:ext cx="720725" cy="215900"/>
          </a:xfrm>
          <a:prstGeom prst="leftArrow">
            <a:avLst>
              <a:gd name="adj1" fmla="val 50000"/>
              <a:gd name="adj2" fmla="val 83456"/>
            </a:avLst>
          </a:prstGeom>
          <a:solidFill>
            <a:srgbClr val="FF6600"/>
          </a:solidFill>
          <a:ln w="9525">
            <a:solidFill>
              <a:srgbClr val="FFFF00"/>
            </a:solidFill>
            <a:miter lim="800000"/>
            <a:headEnd/>
            <a:tailEnd/>
          </a:ln>
        </p:spPr>
        <p:txBody>
          <a:bodyPr wrap="none" anchor="ctr"/>
          <a:lstStyle/>
          <a:p>
            <a:endParaRPr lang="en-US"/>
          </a:p>
        </p:txBody>
      </p:sp>
      <p:sp>
        <p:nvSpPr>
          <p:cNvPr id="140295" name="Text Box 7"/>
          <p:cNvSpPr txBox="1">
            <a:spLocks noChangeArrowheads="1"/>
          </p:cNvSpPr>
          <p:nvPr/>
        </p:nvSpPr>
        <p:spPr bwMode="auto">
          <a:xfrm>
            <a:off x="2268538" y="2732088"/>
            <a:ext cx="4535487" cy="336550"/>
          </a:xfrm>
          <a:prstGeom prst="rect">
            <a:avLst/>
          </a:prstGeom>
          <a:noFill/>
          <a:ln w="9525">
            <a:noFill/>
            <a:miter lim="800000"/>
            <a:headEnd/>
            <a:tailEnd/>
          </a:ln>
        </p:spPr>
        <p:txBody>
          <a:bodyPr>
            <a:spAutoFit/>
          </a:bodyPr>
          <a:lstStyle/>
          <a:p>
            <a:pPr algn="ctr">
              <a:spcBef>
                <a:spcPct val="50000"/>
              </a:spcBef>
            </a:pPr>
            <a:r>
              <a:rPr lang="en-GB" sz="1600">
                <a:solidFill>
                  <a:srgbClr val="FFFF00"/>
                </a:solidFill>
              </a:rPr>
              <a:t>STRUT</a:t>
            </a:r>
            <a:endParaRPr lang="en-US" sz="1600">
              <a:solidFill>
                <a:srgbClr val="FFFF00"/>
              </a:solidFill>
            </a:endParaRPr>
          </a:p>
        </p:txBody>
      </p:sp>
      <p:sp>
        <p:nvSpPr>
          <p:cNvPr id="140296" name="Text Box 8"/>
          <p:cNvSpPr txBox="1">
            <a:spLocks noChangeArrowheads="1"/>
          </p:cNvSpPr>
          <p:nvPr/>
        </p:nvSpPr>
        <p:spPr bwMode="auto">
          <a:xfrm>
            <a:off x="757238" y="2854325"/>
            <a:ext cx="935037" cy="396875"/>
          </a:xfrm>
          <a:prstGeom prst="rect">
            <a:avLst/>
          </a:prstGeom>
          <a:noFill/>
          <a:ln w="9525">
            <a:noFill/>
            <a:miter lim="800000"/>
            <a:headEnd/>
            <a:tailEnd/>
          </a:ln>
        </p:spPr>
        <p:txBody>
          <a:bodyPr>
            <a:spAutoFit/>
          </a:bodyPr>
          <a:lstStyle/>
          <a:p>
            <a:pPr>
              <a:spcBef>
                <a:spcPct val="50000"/>
              </a:spcBef>
            </a:pPr>
            <a:r>
              <a:rPr lang="en-GB" sz="2000">
                <a:solidFill>
                  <a:srgbClr val="FFFF00"/>
                </a:solidFill>
              </a:rPr>
              <a:t>Force</a:t>
            </a:r>
            <a:endParaRPr lang="en-US" sz="2000">
              <a:solidFill>
                <a:srgbClr val="FFFF00"/>
              </a:solidFill>
            </a:endParaRPr>
          </a:p>
        </p:txBody>
      </p:sp>
      <p:sp>
        <p:nvSpPr>
          <p:cNvPr id="140297" name="Text Box 9"/>
          <p:cNvSpPr txBox="1">
            <a:spLocks noChangeArrowheads="1"/>
          </p:cNvSpPr>
          <p:nvPr/>
        </p:nvSpPr>
        <p:spPr bwMode="auto">
          <a:xfrm>
            <a:off x="7381875" y="2925763"/>
            <a:ext cx="935038" cy="396875"/>
          </a:xfrm>
          <a:prstGeom prst="rect">
            <a:avLst/>
          </a:prstGeom>
          <a:noFill/>
          <a:ln w="9525">
            <a:noFill/>
            <a:miter lim="800000"/>
            <a:headEnd/>
            <a:tailEnd/>
          </a:ln>
        </p:spPr>
        <p:txBody>
          <a:bodyPr>
            <a:spAutoFit/>
          </a:bodyPr>
          <a:lstStyle/>
          <a:p>
            <a:pPr>
              <a:spcBef>
                <a:spcPct val="50000"/>
              </a:spcBef>
            </a:pPr>
            <a:r>
              <a:rPr lang="en-GB" sz="2000">
                <a:solidFill>
                  <a:srgbClr val="FFFF00"/>
                </a:solidFill>
              </a:rPr>
              <a:t>Force</a:t>
            </a:r>
            <a:endParaRPr lang="en-US" sz="20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2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029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02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02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02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02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29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P spid="140292" grpId="0" animBg="1"/>
      <p:bldP spid="140293" grpId="0" animBg="1"/>
      <p:bldP spid="140294" grpId="0" animBg="1"/>
      <p:bldP spid="140295" grpId="0"/>
      <p:bldP spid="140296" grpId="0"/>
      <p:bldP spid="14029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smtClean="0">
                <a:latin typeface="Arial" charset="0"/>
                <a:cs typeface="Arial" charset="0"/>
              </a:rPr>
              <a:t>Beams</a:t>
            </a:r>
            <a:endParaRPr lang="en-US" smtClean="0">
              <a:latin typeface="Arial" charset="0"/>
              <a:cs typeface="Arial" charset="0"/>
            </a:endParaRPr>
          </a:p>
        </p:txBody>
      </p:sp>
      <p:sp>
        <p:nvSpPr>
          <p:cNvPr id="141315" name="Rectangle 3"/>
          <p:cNvSpPr>
            <a:spLocks noGrp="1" noChangeArrowheads="1"/>
          </p:cNvSpPr>
          <p:nvPr>
            <p:ph type="body" idx="1"/>
          </p:nvPr>
        </p:nvSpPr>
        <p:spPr/>
        <p:txBody>
          <a:bodyPr/>
          <a:lstStyle/>
          <a:p>
            <a:pPr marL="0" indent="0" algn="just"/>
            <a:r>
              <a:rPr lang="en-US" smtClean="0">
                <a:latin typeface="Arial" charset="0"/>
                <a:cs typeface="Arial" charset="0"/>
              </a:rPr>
              <a:t>Beams are members that carry loads at an angle (generally at right angles) to their length, and take loads in bending. </a:t>
            </a:r>
          </a:p>
          <a:p>
            <a:pPr marL="0" indent="0" algn="just"/>
            <a:endParaRPr lang="en-US" sz="1000" smtClean="0">
              <a:latin typeface="Arial" charset="0"/>
              <a:cs typeface="Arial" charset="0"/>
            </a:endParaRPr>
          </a:p>
          <a:p>
            <a:pPr marL="0" indent="0" algn="just"/>
            <a:r>
              <a:rPr lang="en-US" smtClean="0">
                <a:latin typeface="Arial" charset="0"/>
                <a:cs typeface="Arial" charset="0"/>
              </a:rPr>
              <a:t>The beams in an airframe include most of the critical parts of the structure, such as the wing main spars and stringers. Even large structures in the aircraft are acting as a beam, for instance, the fuselage.</a:t>
            </a:r>
          </a:p>
        </p:txBody>
      </p:sp>
      <p:sp>
        <p:nvSpPr>
          <p:cNvPr id="141316" name="Rectangle 4"/>
          <p:cNvSpPr>
            <a:spLocks noChangeArrowheads="1"/>
          </p:cNvSpPr>
          <p:nvPr/>
        </p:nvSpPr>
        <p:spPr bwMode="auto">
          <a:xfrm>
            <a:off x="2339975" y="5337175"/>
            <a:ext cx="4537075" cy="215900"/>
          </a:xfrm>
          <a:prstGeom prst="rect">
            <a:avLst/>
          </a:prstGeom>
          <a:solidFill>
            <a:schemeClr val="accent1"/>
          </a:solidFill>
          <a:ln w="9525">
            <a:solidFill>
              <a:srgbClr val="FFFF00"/>
            </a:solidFill>
            <a:miter lim="800000"/>
            <a:headEnd/>
            <a:tailEnd/>
          </a:ln>
        </p:spPr>
        <p:txBody>
          <a:bodyPr wrap="none" anchor="ctr"/>
          <a:lstStyle/>
          <a:p>
            <a:endParaRPr lang="en-US"/>
          </a:p>
        </p:txBody>
      </p:sp>
      <p:sp>
        <p:nvSpPr>
          <p:cNvPr id="141317" name="AutoShape 5"/>
          <p:cNvSpPr>
            <a:spLocks noChangeArrowheads="1"/>
          </p:cNvSpPr>
          <p:nvPr/>
        </p:nvSpPr>
        <p:spPr bwMode="auto">
          <a:xfrm rot="-5400000">
            <a:off x="4320382" y="4869656"/>
            <a:ext cx="577850" cy="360363"/>
          </a:xfrm>
          <a:prstGeom prst="leftArrow">
            <a:avLst>
              <a:gd name="adj1" fmla="val 50000"/>
              <a:gd name="adj2" fmla="val 40088"/>
            </a:avLst>
          </a:prstGeom>
          <a:solidFill>
            <a:srgbClr val="FF6600"/>
          </a:solidFill>
          <a:ln w="9525">
            <a:solidFill>
              <a:srgbClr val="FFFF00"/>
            </a:solidFill>
            <a:miter lim="800000"/>
            <a:headEnd/>
            <a:tailEnd/>
          </a:ln>
        </p:spPr>
        <p:txBody>
          <a:bodyPr wrap="none" anchor="ctr"/>
          <a:lstStyle/>
          <a:p>
            <a:endParaRPr lang="en-US"/>
          </a:p>
        </p:txBody>
      </p:sp>
      <p:sp>
        <p:nvSpPr>
          <p:cNvPr id="141318" name="Text Box 6"/>
          <p:cNvSpPr txBox="1">
            <a:spLocks noChangeArrowheads="1"/>
          </p:cNvSpPr>
          <p:nvPr/>
        </p:nvSpPr>
        <p:spPr bwMode="auto">
          <a:xfrm>
            <a:off x="4251325" y="5268913"/>
            <a:ext cx="935038" cy="320675"/>
          </a:xfrm>
          <a:prstGeom prst="rect">
            <a:avLst/>
          </a:prstGeom>
          <a:noFill/>
          <a:ln w="9525">
            <a:noFill/>
            <a:miter lim="800000"/>
            <a:headEnd/>
            <a:tailEnd/>
          </a:ln>
        </p:spPr>
        <p:txBody>
          <a:bodyPr>
            <a:spAutoFit/>
          </a:bodyPr>
          <a:lstStyle/>
          <a:p>
            <a:pPr>
              <a:spcBef>
                <a:spcPct val="50000"/>
              </a:spcBef>
            </a:pPr>
            <a:r>
              <a:rPr lang="en-GB" sz="1500">
                <a:solidFill>
                  <a:srgbClr val="FFFF00"/>
                </a:solidFill>
              </a:rPr>
              <a:t>BEAM</a:t>
            </a:r>
            <a:endParaRPr lang="en-US" sz="1500">
              <a:solidFill>
                <a:srgbClr val="FFFF00"/>
              </a:solidFill>
            </a:endParaRPr>
          </a:p>
        </p:txBody>
      </p:sp>
      <p:sp>
        <p:nvSpPr>
          <p:cNvPr id="141319" name="Text Box 7"/>
          <p:cNvSpPr txBox="1">
            <a:spLocks noChangeArrowheads="1"/>
          </p:cNvSpPr>
          <p:nvPr/>
        </p:nvSpPr>
        <p:spPr bwMode="auto">
          <a:xfrm>
            <a:off x="4140200" y="4365625"/>
            <a:ext cx="935038" cy="396875"/>
          </a:xfrm>
          <a:prstGeom prst="rect">
            <a:avLst/>
          </a:prstGeom>
          <a:noFill/>
          <a:ln w="9525">
            <a:noFill/>
            <a:miter lim="800000"/>
            <a:headEnd/>
            <a:tailEnd/>
          </a:ln>
        </p:spPr>
        <p:txBody>
          <a:bodyPr>
            <a:spAutoFit/>
          </a:bodyPr>
          <a:lstStyle/>
          <a:p>
            <a:pPr>
              <a:spcBef>
                <a:spcPct val="50000"/>
              </a:spcBef>
            </a:pPr>
            <a:r>
              <a:rPr lang="en-GB" sz="2000">
                <a:solidFill>
                  <a:srgbClr val="FFFF00"/>
                </a:solidFill>
              </a:rPr>
              <a:t>Force</a:t>
            </a:r>
            <a:endParaRPr lang="en-US" sz="2000">
              <a:solidFill>
                <a:srgbClr val="FFFF00"/>
              </a:solidFill>
            </a:endParaRPr>
          </a:p>
        </p:txBody>
      </p:sp>
      <p:sp>
        <p:nvSpPr>
          <p:cNvPr id="141320" name="Text Box 8"/>
          <p:cNvSpPr txBox="1">
            <a:spLocks noChangeArrowheads="1"/>
          </p:cNvSpPr>
          <p:nvPr/>
        </p:nvSpPr>
        <p:spPr bwMode="auto">
          <a:xfrm>
            <a:off x="6300788" y="5984875"/>
            <a:ext cx="1079500" cy="396875"/>
          </a:xfrm>
          <a:prstGeom prst="rect">
            <a:avLst/>
          </a:prstGeom>
          <a:noFill/>
          <a:ln w="9525">
            <a:noFill/>
            <a:miter lim="800000"/>
            <a:headEnd/>
            <a:tailEnd/>
          </a:ln>
        </p:spPr>
        <p:txBody>
          <a:bodyPr>
            <a:spAutoFit/>
          </a:bodyPr>
          <a:lstStyle/>
          <a:p>
            <a:pPr>
              <a:spcBef>
                <a:spcPct val="50000"/>
              </a:spcBef>
            </a:pPr>
            <a:r>
              <a:rPr lang="en-GB" sz="2000">
                <a:solidFill>
                  <a:srgbClr val="FFFF00"/>
                </a:solidFill>
              </a:rPr>
              <a:t>Support</a:t>
            </a:r>
            <a:endParaRPr lang="en-US" sz="2000">
              <a:solidFill>
                <a:srgbClr val="FFFF00"/>
              </a:solidFill>
            </a:endParaRPr>
          </a:p>
        </p:txBody>
      </p:sp>
      <p:sp>
        <p:nvSpPr>
          <p:cNvPr id="141321" name="AutoShape 9"/>
          <p:cNvSpPr>
            <a:spLocks noChangeArrowheads="1"/>
          </p:cNvSpPr>
          <p:nvPr/>
        </p:nvSpPr>
        <p:spPr bwMode="auto">
          <a:xfrm rot="5400000">
            <a:off x="2197100" y="5553075"/>
            <a:ext cx="431800" cy="431800"/>
          </a:xfrm>
          <a:prstGeom prst="leftArrow">
            <a:avLst>
              <a:gd name="adj1" fmla="val 50000"/>
              <a:gd name="adj2" fmla="val 25000"/>
            </a:avLst>
          </a:prstGeom>
          <a:solidFill>
            <a:srgbClr val="3366FF"/>
          </a:solidFill>
          <a:ln w="9525">
            <a:solidFill>
              <a:srgbClr val="FFFF00"/>
            </a:solidFill>
            <a:miter lim="800000"/>
            <a:headEnd/>
            <a:tailEnd/>
          </a:ln>
        </p:spPr>
        <p:txBody>
          <a:bodyPr wrap="none" anchor="ctr"/>
          <a:lstStyle/>
          <a:p>
            <a:endParaRPr lang="en-US"/>
          </a:p>
        </p:txBody>
      </p:sp>
      <p:sp>
        <p:nvSpPr>
          <p:cNvPr id="141322" name="Text Box 10"/>
          <p:cNvSpPr txBox="1">
            <a:spLocks noChangeArrowheads="1"/>
          </p:cNvSpPr>
          <p:nvPr/>
        </p:nvSpPr>
        <p:spPr bwMode="auto">
          <a:xfrm>
            <a:off x="1836738" y="5984875"/>
            <a:ext cx="1079500" cy="396875"/>
          </a:xfrm>
          <a:prstGeom prst="rect">
            <a:avLst/>
          </a:prstGeom>
          <a:noFill/>
          <a:ln w="9525">
            <a:noFill/>
            <a:miter lim="800000"/>
            <a:headEnd/>
            <a:tailEnd/>
          </a:ln>
        </p:spPr>
        <p:txBody>
          <a:bodyPr>
            <a:spAutoFit/>
          </a:bodyPr>
          <a:lstStyle/>
          <a:p>
            <a:pPr>
              <a:spcBef>
                <a:spcPct val="50000"/>
              </a:spcBef>
            </a:pPr>
            <a:r>
              <a:rPr lang="en-GB" sz="2000">
                <a:solidFill>
                  <a:srgbClr val="FFFF00"/>
                </a:solidFill>
              </a:rPr>
              <a:t>Support</a:t>
            </a:r>
            <a:endParaRPr lang="en-US" sz="2000">
              <a:solidFill>
                <a:srgbClr val="FFFF00"/>
              </a:solidFill>
            </a:endParaRPr>
          </a:p>
        </p:txBody>
      </p:sp>
      <p:sp>
        <p:nvSpPr>
          <p:cNvPr id="141323" name="AutoShape 11"/>
          <p:cNvSpPr>
            <a:spLocks noChangeArrowheads="1"/>
          </p:cNvSpPr>
          <p:nvPr/>
        </p:nvSpPr>
        <p:spPr bwMode="auto">
          <a:xfrm rot="5400000">
            <a:off x="6589713" y="5553075"/>
            <a:ext cx="431800" cy="431800"/>
          </a:xfrm>
          <a:prstGeom prst="leftArrow">
            <a:avLst>
              <a:gd name="adj1" fmla="val 50000"/>
              <a:gd name="adj2" fmla="val 25000"/>
            </a:avLst>
          </a:prstGeom>
          <a:solidFill>
            <a:srgbClr val="3366FF"/>
          </a:solidFill>
          <a:ln w="9525">
            <a:solidFill>
              <a:srgbClr val="FFFF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3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13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13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13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13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13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13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13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1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p:bldP spid="141316" grpId="0" animBg="1"/>
      <p:bldP spid="141317" grpId="0" animBg="1"/>
      <p:bldP spid="141318" grpId="0"/>
      <p:bldP spid="141319" grpId="0"/>
      <p:bldP spid="141320" grpId="0"/>
      <p:bldP spid="141321" grpId="0" animBg="1"/>
      <p:bldP spid="141322" grpId="0"/>
      <p:bldP spid="14132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smtClean="0">
                <a:latin typeface="Arial" charset="0"/>
                <a:cs typeface="Arial" charset="0"/>
              </a:rPr>
              <a:t>Webs</a:t>
            </a:r>
            <a:endParaRPr lang="en-US" smtClean="0">
              <a:latin typeface="Arial" charset="0"/>
              <a:cs typeface="Arial" charset="0"/>
            </a:endParaRPr>
          </a:p>
        </p:txBody>
      </p:sp>
      <p:sp>
        <p:nvSpPr>
          <p:cNvPr id="142339" name="Rectangle 3"/>
          <p:cNvSpPr>
            <a:spLocks noGrp="1" noChangeArrowheads="1"/>
          </p:cNvSpPr>
          <p:nvPr>
            <p:ph type="body" idx="1"/>
          </p:nvPr>
        </p:nvSpPr>
        <p:spPr>
          <a:xfrm>
            <a:off x="533400" y="1412875"/>
            <a:ext cx="8077200" cy="5256213"/>
          </a:xfrm>
        </p:spPr>
        <p:txBody>
          <a:bodyPr/>
          <a:lstStyle/>
          <a:p>
            <a:pPr marL="0" indent="0" algn="just"/>
            <a:r>
              <a:rPr lang="en-US" smtClean="0">
                <a:latin typeface="Arial" charset="0"/>
                <a:cs typeface="Arial" charset="0"/>
              </a:rPr>
              <a:t>Webs (or shear webs) are members carrying loads in shear, like tearing a piece of paper. The ribs and the skin within the wing itself are shear webs.</a:t>
            </a: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ctr"/>
            <a:r>
              <a:rPr lang="en-GB" i="1" smtClean="0">
                <a:latin typeface="Arial" charset="0"/>
                <a:cs typeface="Arial" charset="0"/>
              </a:rPr>
              <a:t>Have a look around the room you are now in, and see if you can spot any of the members we have looked at used in normal everyday things?</a:t>
            </a:r>
            <a:endParaRPr lang="en-US" i="1" smtClean="0">
              <a:latin typeface="Arial" charset="0"/>
              <a:cs typeface="Arial" charset="0"/>
            </a:endParaRPr>
          </a:p>
        </p:txBody>
      </p:sp>
      <p:sp>
        <p:nvSpPr>
          <p:cNvPr id="142340" name="AutoShape 4"/>
          <p:cNvSpPr>
            <a:spLocks noChangeArrowheads="1"/>
          </p:cNvSpPr>
          <p:nvPr/>
        </p:nvSpPr>
        <p:spPr bwMode="auto">
          <a:xfrm rot="10800000">
            <a:off x="5256213" y="2779713"/>
            <a:ext cx="468312" cy="215900"/>
          </a:xfrm>
          <a:prstGeom prst="leftArrow">
            <a:avLst>
              <a:gd name="adj1" fmla="val 50000"/>
              <a:gd name="adj2" fmla="val 54228"/>
            </a:avLst>
          </a:prstGeom>
          <a:solidFill>
            <a:srgbClr val="FF6600"/>
          </a:solidFill>
          <a:ln w="9525">
            <a:solidFill>
              <a:schemeClr val="tx1"/>
            </a:solidFill>
            <a:miter lim="800000"/>
            <a:headEnd/>
            <a:tailEnd/>
          </a:ln>
        </p:spPr>
        <p:txBody>
          <a:bodyPr wrap="none" anchor="ctr"/>
          <a:lstStyle/>
          <a:p>
            <a:endParaRPr lang="en-US"/>
          </a:p>
        </p:txBody>
      </p:sp>
      <p:sp>
        <p:nvSpPr>
          <p:cNvPr id="142341" name="Text Box 5"/>
          <p:cNvSpPr txBox="1">
            <a:spLocks noChangeArrowheads="1"/>
          </p:cNvSpPr>
          <p:nvPr/>
        </p:nvSpPr>
        <p:spPr bwMode="auto">
          <a:xfrm>
            <a:off x="4464050" y="2671763"/>
            <a:ext cx="935038" cy="396875"/>
          </a:xfrm>
          <a:prstGeom prst="rect">
            <a:avLst/>
          </a:prstGeom>
          <a:noFill/>
          <a:ln w="9525">
            <a:noFill/>
            <a:miter lim="800000"/>
            <a:headEnd/>
            <a:tailEnd/>
          </a:ln>
        </p:spPr>
        <p:txBody>
          <a:bodyPr>
            <a:spAutoFit/>
          </a:bodyPr>
          <a:lstStyle/>
          <a:p>
            <a:pPr>
              <a:spcBef>
                <a:spcPct val="50000"/>
              </a:spcBef>
            </a:pPr>
            <a:r>
              <a:rPr lang="en-GB" sz="2000">
                <a:solidFill>
                  <a:srgbClr val="FFFF00"/>
                </a:solidFill>
              </a:rPr>
              <a:t>Force</a:t>
            </a:r>
            <a:endParaRPr lang="en-US" sz="2000">
              <a:solidFill>
                <a:srgbClr val="FFFF00"/>
              </a:solidFill>
            </a:endParaRPr>
          </a:p>
        </p:txBody>
      </p:sp>
      <p:sp>
        <p:nvSpPr>
          <p:cNvPr id="142342" name="Text Box 6"/>
          <p:cNvSpPr txBox="1">
            <a:spLocks noChangeArrowheads="1"/>
          </p:cNvSpPr>
          <p:nvPr/>
        </p:nvSpPr>
        <p:spPr bwMode="auto">
          <a:xfrm>
            <a:off x="3432175" y="4205288"/>
            <a:ext cx="863600" cy="396875"/>
          </a:xfrm>
          <a:prstGeom prst="rect">
            <a:avLst/>
          </a:prstGeom>
          <a:noFill/>
          <a:ln w="9525">
            <a:noFill/>
            <a:miter lim="800000"/>
            <a:headEnd/>
            <a:tailEnd/>
          </a:ln>
        </p:spPr>
        <p:txBody>
          <a:bodyPr>
            <a:spAutoFit/>
          </a:bodyPr>
          <a:lstStyle/>
          <a:p>
            <a:pPr>
              <a:spcBef>
                <a:spcPct val="50000"/>
              </a:spcBef>
            </a:pPr>
            <a:r>
              <a:rPr lang="en-GB" sz="2000">
                <a:solidFill>
                  <a:srgbClr val="FFFF00"/>
                </a:solidFill>
              </a:rPr>
              <a:t>Force</a:t>
            </a:r>
            <a:endParaRPr lang="en-US" sz="2000">
              <a:solidFill>
                <a:srgbClr val="FFFF00"/>
              </a:solidFill>
            </a:endParaRPr>
          </a:p>
        </p:txBody>
      </p:sp>
      <p:sp>
        <p:nvSpPr>
          <p:cNvPr id="142343" name="AutoShape 7"/>
          <p:cNvSpPr>
            <a:spLocks noChangeArrowheads="1"/>
          </p:cNvSpPr>
          <p:nvPr/>
        </p:nvSpPr>
        <p:spPr bwMode="auto">
          <a:xfrm>
            <a:off x="2987675" y="4292600"/>
            <a:ext cx="468313" cy="215900"/>
          </a:xfrm>
          <a:prstGeom prst="leftArrow">
            <a:avLst>
              <a:gd name="adj1" fmla="val 50000"/>
              <a:gd name="adj2" fmla="val 54228"/>
            </a:avLst>
          </a:prstGeom>
          <a:solidFill>
            <a:srgbClr val="FF6600"/>
          </a:solidFill>
          <a:ln w="9525">
            <a:solidFill>
              <a:schemeClr val="tx1"/>
            </a:solidFill>
            <a:miter lim="800000"/>
            <a:headEnd/>
            <a:tailEnd/>
          </a:ln>
        </p:spPr>
        <p:txBody>
          <a:bodyPr wrap="none" anchor="ctr"/>
          <a:lstStyle/>
          <a:p>
            <a:endParaRPr lang="en-US"/>
          </a:p>
        </p:txBody>
      </p:sp>
      <p:sp>
        <p:nvSpPr>
          <p:cNvPr id="17416" name="AutoShape 9"/>
          <p:cNvSpPr>
            <a:spLocks noChangeArrowheads="1"/>
          </p:cNvSpPr>
          <p:nvPr/>
        </p:nvSpPr>
        <p:spPr bwMode="auto">
          <a:xfrm>
            <a:off x="3132138" y="3103563"/>
            <a:ext cx="2519362" cy="1117600"/>
          </a:xfrm>
          <a:prstGeom prst="parallelogram">
            <a:avLst>
              <a:gd name="adj" fmla="val 56357"/>
            </a:avLst>
          </a:prstGeom>
          <a:solidFill>
            <a:schemeClr val="accent1"/>
          </a:solidFill>
          <a:ln w="9525">
            <a:solidFill>
              <a:srgbClr val="FFFF00"/>
            </a:solidFill>
            <a:miter lim="800000"/>
            <a:headEnd/>
            <a:tailEnd/>
          </a:ln>
        </p:spPr>
        <p:txBody>
          <a:bodyPr wrap="none" anchor="ctr"/>
          <a:lstStyle/>
          <a:p>
            <a:endParaRPr lang="en-US"/>
          </a:p>
        </p:txBody>
      </p:sp>
      <p:sp>
        <p:nvSpPr>
          <p:cNvPr id="17417" name="Text Box 10"/>
          <p:cNvSpPr txBox="1">
            <a:spLocks noChangeArrowheads="1"/>
          </p:cNvSpPr>
          <p:nvPr/>
        </p:nvSpPr>
        <p:spPr bwMode="auto">
          <a:xfrm>
            <a:off x="3944938" y="3438525"/>
            <a:ext cx="935037" cy="396875"/>
          </a:xfrm>
          <a:prstGeom prst="rect">
            <a:avLst/>
          </a:prstGeom>
          <a:noFill/>
          <a:ln w="9525">
            <a:noFill/>
            <a:miter lim="800000"/>
            <a:headEnd/>
            <a:tailEnd/>
          </a:ln>
        </p:spPr>
        <p:txBody>
          <a:bodyPr>
            <a:spAutoFit/>
          </a:bodyPr>
          <a:lstStyle/>
          <a:p>
            <a:pPr algn="ctr">
              <a:spcBef>
                <a:spcPct val="50000"/>
              </a:spcBef>
            </a:pPr>
            <a:r>
              <a:rPr lang="en-GB" sz="2000">
                <a:solidFill>
                  <a:srgbClr val="FFFF00"/>
                </a:solidFill>
              </a:rPr>
              <a:t>WEB</a:t>
            </a:r>
            <a:endParaRPr lang="en-US" sz="20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2339">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2339">
                                            <p:txEl>
                                              <p:pRg st="6" end="6"/>
                                            </p:txEl>
                                          </p:spTgt>
                                        </p:tgtEl>
                                        <p:attrNameLst>
                                          <p:attrName>style.visibility</p:attrName>
                                        </p:attrNameLst>
                                      </p:cBhvr>
                                      <p:to>
                                        <p:strVal val="visible"/>
                                      </p:to>
                                    </p:se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42341"/>
                                        </p:tgtEl>
                                        <p:attrNameLst>
                                          <p:attrName>style.visibility</p:attrName>
                                        </p:attrNameLst>
                                      </p:cBhvr>
                                      <p:to>
                                        <p:strVal val="visible"/>
                                      </p:to>
                                    </p:set>
                                    <p:animEffect transition="in" filter="wipe(left)">
                                      <p:cBhvr>
                                        <p:cTn id="13" dur="500"/>
                                        <p:tgtEl>
                                          <p:spTgt spid="14234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42340"/>
                                        </p:tgtEl>
                                        <p:attrNameLst>
                                          <p:attrName>style.visibility</p:attrName>
                                        </p:attrNameLst>
                                      </p:cBhvr>
                                      <p:to>
                                        <p:strVal val="visible"/>
                                      </p:to>
                                    </p:set>
                                    <p:animEffect transition="in" filter="wipe(left)">
                                      <p:cBhvr>
                                        <p:cTn id="17" dur="500"/>
                                        <p:tgtEl>
                                          <p:spTgt spid="142340"/>
                                        </p:tgtEl>
                                      </p:cBhvr>
                                    </p:animEffect>
                                  </p:childTnLst>
                                </p:cTn>
                              </p:par>
                            </p:childTnLst>
                          </p:cTn>
                        </p:par>
                        <p:par>
                          <p:cTn id="18" fill="hold">
                            <p:stCondLst>
                              <p:cond delay="2000"/>
                            </p:stCondLst>
                            <p:childTnLst>
                              <p:par>
                                <p:cTn id="19" presetID="22" presetClass="entr" presetSubtype="2" fill="hold" grpId="0" nodeType="afterEffect">
                                  <p:stCondLst>
                                    <p:cond delay="0"/>
                                  </p:stCondLst>
                                  <p:childTnLst>
                                    <p:set>
                                      <p:cBhvr>
                                        <p:cTn id="20" dur="1" fill="hold">
                                          <p:stCondLst>
                                            <p:cond delay="0"/>
                                          </p:stCondLst>
                                        </p:cTn>
                                        <p:tgtEl>
                                          <p:spTgt spid="142342"/>
                                        </p:tgtEl>
                                        <p:attrNameLst>
                                          <p:attrName>style.visibility</p:attrName>
                                        </p:attrNameLst>
                                      </p:cBhvr>
                                      <p:to>
                                        <p:strVal val="visible"/>
                                      </p:to>
                                    </p:set>
                                    <p:animEffect transition="in" filter="wipe(right)">
                                      <p:cBhvr>
                                        <p:cTn id="21" dur="500"/>
                                        <p:tgtEl>
                                          <p:spTgt spid="142342"/>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142343"/>
                                        </p:tgtEl>
                                        <p:attrNameLst>
                                          <p:attrName>style.visibility</p:attrName>
                                        </p:attrNameLst>
                                      </p:cBhvr>
                                      <p:to>
                                        <p:strVal val="visible"/>
                                      </p:to>
                                    </p:set>
                                    <p:animEffect transition="in" filter="wipe(right)">
                                      <p:cBhvr>
                                        <p:cTn id="25" dur="500"/>
                                        <p:tgtEl>
                                          <p:spTgt spid="142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autoUpdateAnimBg="0" advAuto="0"/>
      <p:bldP spid="142340" grpId="0" animBg="1"/>
      <p:bldP spid="142341" grpId="0" autoUpdateAnimBg="0"/>
      <p:bldP spid="142342" grpId="0" autoUpdateAnimBg="0"/>
      <p:bldP spid="1423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smtClean="0">
                <a:latin typeface="Arial" charset="0"/>
                <a:cs typeface="Arial" charset="0"/>
              </a:rPr>
              <a:t>Practical Examples</a:t>
            </a:r>
            <a:endParaRPr lang="en-US" smtClean="0">
              <a:latin typeface="Arial" charset="0"/>
              <a:cs typeface="Arial" charset="0"/>
            </a:endParaRPr>
          </a:p>
        </p:txBody>
      </p:sp>
      <p:sp>
        <p:nvSpPr>
          <p:cNvPr id="163843" name="Rectangle 3"/>
          <p:cNvSpPr>
            <a:spLocks noGrp="1" noChangeArrowheads="1"/>
          </p:cNvSpPr>
          <p:nvPr>
            <p:ph type="body" idx="1"/>
          </p:nvPr>
        </p:nvSpPr>
        <p:spPr>
          <a:xfrm>
            <a:off x="468313" y="1268413"/>
            <a:ext cx="8229600" cy="4681537"/>
          </a:xfrm>
        </p:spPr>
        <p:txBody>
          <a:bodyPr/>
          <a:lstStyle/>
          <a:p>
            <a:pPr marL="0" indent="0" algn="just"/>
            <a:r>
              <a:rPr lang="en-GB" smtClean="0">
                <a:latin typeface="Arial" charset="0"/>
                <a:cs typeface="Arial" charset="0"/>
              </a:rPr>
              <a:t>So did you spot any examples of </a:t>
            </a:r>
            <a:r>
              <a:rPr lang="en-GB" i="1" smtClean="0">
                <a:latin typeface="Arial" charset="0"/>
                <a:cs typeface="Arial" charset="0"/>
              </a:rPr>
              <a:t>‘Structural Elements’</a:t>
            </a:r>
            <a:r>
              <a:rPr lang="en-GB" smtClean="0">
                <a:latin typeface="Arial" charset="0"/>
                <a:cs typeface="Arial" charset="0"/>
              </a:rPr>
              <a:t> in the room about you?!</a:t>
            </a:r>
          </a:p>
          <a:p>
            <a:pPr marL="0" indent="0" algn="just"/>
            <a:endParaRPr lang="en-GB" sz="1000" smtClean="0">
              <a:latin typeface="Arial" charset="0"/>
              <a:cs typeface="Arial" charset="0"/>
            </a:endParaRPr>
          </a:p>
          <a:p>
            <a:pPr lvl="1" algn="just"/>
            <a:r>
              <a:rPr lang="en-GB" b="1" smtClean="0">
                <a:latin typeface="Arial" charset="0"/>
                <a:cs typeface="Arial" charset="0"/>
              </a:rPr>
              <a:t>Table Leg:</a:t>
            </a:r>
            <a:r>
              <a:rPr lang="en-GB" smtClean="0">
                <a:latin typeface="Arial" charset="0"/>
                <a:cs typeface="Arial" charset="0"/>
              </a:rPr>
              <a:t> Strut</a:t>
            </a:r>
          </a:p>
          <a:p>
            <a:pPr lvl="1" algn="just"/>
            <a:endParaRPr lang="en-GB" sz="1000" smtClean="0">
              <a:latin typeface="Arial" charset="0"/>
              <a:cs typeface="Arial" charset="0"/>
            </a:endParaRPr>
          </a:p>
          <a:p>
            <a:pPr lvl="1" algn="just"/>
            <a:r>
              <a:rPr lang="en-GB" b="1" smtClean="0">
                <a:latin typeface="Arial" charset="0"/>
                <a:cs typeface="Arial" charset="0"/>
              </a:rPr>
              <a:t>Table Top/Door: </a:t>
            </a:r>
            <a:r>
              <a:rPr lang="en-GB" smtClean="0">
                <a:latin typeface="Arial" charset="0"/>
                <a:cs typeface="Arial" charset="0"/>
              </a:rPr>
              <a:t>Shear Web</a:t>
            </a:r>
          </a:p>
          <a:p>
            <a:pPr lvl="1" algn="just"/>
            <a:endParaRPr lang="en-GB" sz="1000" b="1" smtClean="0">
              <a:latin typeface="Arial" charset="0"/>
              <a:cs typeface="Arial" charset="0"/>
            </a:endParaRPr>
          </a:p>
          <a:p>
            <a:pPr lvl="1" algn="just"/>
            <a:r>
              <a:rPr lang="en-GB" b="1" smtClean="0">
                <a:latin typeface="Arial" charset="0"/>
                <a:cs typeface="Arial" charset="0"/>
              </a:rPr>
              <a:t>Table Top Rail/Door Lintel:</a:t>
            </a:r>
            <a:r>
              <a:rPr lang="en-GB" smtClean="0">
                <a:latin typeface="Arial" charset="0"/>
                <a:cs typeface="Arial" charset="0"/>
              </a:rPr>
              <a:t> Beam</a:t>
            </a:r>
          </a:p>
          <a:p>
            <a:pPr lvl="1" algn="just"/>
            <a:endParaRPr lang="en-GB" sz="1000" b="1" smtClean="0">
              <a:latin typeface="Arial" charset="0"/>
              <a:cs typeface="Arial" charset="0"/>
            </a:endParaRPr>
          </a:p>
          <a:p>
            <a:pPr marL="0" indent="0" algn="just"/>
            <a:r>
              <a:rPr lang="en-GB" smtClean="0">
                <a:latin typeface="Arial" charset="0"/>
                <a:cs typeface="Arial" charset="0"/>
              </a:rPr>
              <a:t>But did you spot any</a:t>
            </a:r>
            <a:r>
              <a:rPr lang="en-GB" b="1" smtClean="0">
                <a:latin typeface="Arial" charset="0"/>
                <a:cs typeface="Arial" charset="0"/>
              </a:rPr>
              <a:t> Ties</a:t>
            </a:r>
            <a:r>
              <a:rPr lang="en-GB" smtClean="0">
                <a:latin typeface="Arial" charset="0"/>
                <a:cs typeface="Arial" charset="0"/>
              </a:rPr>
              <a:t>? </a:t>
            </a:r>
          </a:p>
          <a:p>
            <a:pPr marL="0" indent="0" algn="just"/>
            <a:endParaRPr lang="en-GB" sz="1000" smtClean="0">
              <a:latin typeface="Arial" charset="0"/>
              <a:cs typeface="Arial" charset="0"/>
            </a:endParaRPr>
          </a:p>
          <a:p>
            <a:pPr marL="0" indent="0" algn="just"/>
            <a:r>
              <a:rPr lang="en-GB" smtClean="0">
                <a:latin typeface="Arial" charset="0"/>
                <a:cs typeface="Arial" charset="0"/>
              </a:rPr>
              <a:t>These are not so common in a normal room, but keep an eye out whilst in the rest of the building, and see if you spot anything.</a:t>
            </a:r>
            <a:endParaRPr 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4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4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smtClean="0">
                <a:latin typeface="Arial" charset="0"/>
                <a:cs typeface="Arial" charset="0"/>
              </a:rPr>
              <a:t>Airframe Structures</a:t>
            </a:r>
            <a:endParaRPr lang="en-US" smtClean="0">
              <a:latin typeface="Arial" charset="0"/>
              <a:cs typeface="Arial" charset="0"/>
            </a:endParaRPr>
          </a:p>
        </p:txBody>
      </p:sp>
      <p:sp>
        <p:nvSpPr>
          <p:cNvPr id="134147" name="Rectangle 3"/>
          <p:cNvSpPr>
            <a:spLocks noGrp="1" noChangeArrowheads="1"/>
          </p:cNvSpPr>
          <p:nvPr>
            <p:ph type="body" idx="1"/>
          </p:nvPr>
        </p:nvSpPr>
        <p:spPr>
          <a:xfrm>
            <a:off x="533400" y="1196975"/>
            <a:ext cx="8077200" cy="5445125"/>
          </a:xfrm>
          <a:noFill/>
        </p:spPr>
        <p:txBody>
          <a:bodyPr/>
          <a:lstStyle/>
          <a:p>
            <a:pPr marL="0" indent="0" algn="just"/>
            <a:r>
              <a:rPr lang="en-US" smtClean="0">
                <a:latin typeface="Arial" charset="0"/>
                <a:cs typeface="Arial" charset="0"/>
              </a:rPr>
              <a:t>You may get the idea that each part of an airframe is either a </a:t>
            </a:r>
            <a:r>
              <a:rPr lang="en-US" b="1" smtClean="0">
                <a:latin typeface="Arial" charset="0"/>
                <a:cs typeface="Arial" charset="0"/>
              </a:rPr>
              <a:t>Tie</a:t>
            </a:r>
            <a:r>
              <a:rPr lang="en-US" smtClean="0">
                <a:latin typeface="Arial" charset="0"/>
                <a:cs typeface="Arial" charset="0"/>
              </a:rPr>
              <a:t>, a </a:t>
            </a:r>
            <a:r>
              <a:rPr lang="en-US" b="1" smtClean="0">
                <a:latin typeface="Arial" charset="0"/>
                <a:cs typeface="Arial" charset="0"/>
              </a:rPr>
              <a:t>Strut</a:t>
            </a:r>
            <a:r>
              <a:rPr lang="en-US" smtClean="0">
                <a:latin typeface="Arial" charset="0"/>
                <a:cs typeface="Arial" charset="0"/>
              </a:rPr>
              <a:t>, a </a:t>
            </a:r>
            <a:r>
              <a:rPr lang="en-US" b="1" smtClean="0">
                <a:latin typeface="Arial" charset="0"/>
                <a:cs typeface="Arial" charset="0"/>
              </a:rPr>
              <a:t>Beam</a:t>
            </a:r>
            <a:r>
              <a:rPr lang="en-US" smtClean="0">
                <a:latin typeface="Arial" charset="0"/>
                <a:cs typeface="Arial" charset="0"/>
              </a:rPr>
              <a:t> or a </a:t>
            </a:r>
            <a:r>
              <a:rPr lang="en-US" b="1" smtClean="0">
                <a:latin typeface="Arial" charset="0"/>
                <a:cs typeface="Arial" charset="0"/>
              </a:rPr>
              <a:t>Web</a:t>
            </a:r>
            <a:r>
              <a:rPr lang="en-US" smtClean="0">
                <a:latin typeface="Arial" charset="0"/>
                <a:cs typeface="Arial" charset="0"/>
              </a:rPr>
              <a:t>, but this is not always the case. </a:t>
            </a:r>
          </a:p>
          <a:p>
            <a:pPr marL="0" indent="0" algn="just"/>
            <a:endParaRPr lang="en-US" smtClean="0">
              <a:latin typeface="Arial" charset="0"/>
              <a:cs typeface="Arial" charset="0"/>
            </a:endParaRPr>
          </a:p>
          <a:p>
            <a:pPr marL="0" indent="0" algn="just"/>
            <a:endParaRPr lang="en-US" smtClean="0">
              <a:latin typeface="Arial" charset="0"/>
              <a:cs typeface="Arial" charset="0"/>
            </a:endParaRPr>
          </a:p>
          <a:p>
            <a:pPr marL="0" indent="0" algn="just"/>
            <a:endParaRPr lang="en-US" smtClean="0">
              <a:latin typeface="Arial" charset="0"/>
              <a:cs typeface="Arial" charset="0"/>
            </a:endParaRPr>
          </a:p>
          <a:p>
            <a:pPr marL="0" indent="0" algn="just"/>
            <a:endParaRPr lang="en-US" smtClean="0">
              <a:latin typeface="Arial" charset="0"/>
              <a:cs typeface="Arial" charset="0"/>
            </a:endParaRPr>
          </a:p>
          <a:p>
            <a:pPr marL="0" indent="0" algn="just"/>
            <a:endParaRPr lang="en-US" smtClean="0">
              <a:latin typeface="Arial" charset="0"/>
              <a:cs typeface="Arial" charset="0"/>
            </a:endParaRPr>
          </a:p>
          <a:p>
            <a:pPr marL="0" indent="0" algn="just"/>
            <a:endParaRPr lang="en-US" smtClean="0">
              <a:latin typeface="Arial" charset="0"/>
              <a:cs typeface="Arial" charset="0"/>
            </a:endParaRPr>
          </a:p>
          <a:p>
            <a:pPr marL="0" indent="0" algn="just"/>
            <a:r>
              <a:rPr lang="en-US" smtClean="0">
                <a:latin typeface="Arial" charset="0"/>
                <a:cs typeface="Arial" charset="0"/>
              </a:rPr>
              <a:t>Some items, such as wing spars, act almost entirely as one type of member, but others act as different members for different loads. For instance, the main spar near the fuselage will transmit load in bending and in shear.</a:t>
            </a:r>
          </a:p>
        </p:txBody>
      </p:sp>
      <p:pic>
        <p:nvPicPr>
          <p:cNvPr id="134148" name="Picture 4"/>
          <p:cNvPicPr>
            <a:picLocks noChangeAspect="1" noChangeArrowheads="1"/>
          </p:cNvPicPr>
          <p:nvPr/>
        </p:nvPicPr>
        <p:blipFill>
          <a:blip r:embed="rId3" cstate="print"/>
          <a:srcRect/>
          <a:stretch>
            <a:fillRect/>
          </a:stretch>
        </p:blipFill>
        <p:spPr bwMode="auto">
          <a:xfrm>
            <a:off x="2411413" y="2420938"/>
            <a:ext cx="4392612" cy="2555875"/>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smtClean="0">
                <a:latin typeface="Arial" charset="0"/>
                <a:cs typeface="Arial" charset="0"/>
              </a:rPr>
              <a:t>Airframe Structures</a:t>
            </a:r>
            <a:endParaRPr lang="en-US" smtClean="0">
              <a:latin typeface="Arial" charset="0"/>
              <a:cs typeface="Arial" charset="0"/>
            </a:endParaRPr>
          </a:p>
        </p:txBody>
      </p:sp>
      <p:sp>
        <p:nvSpPr>
          <p:cNvPr id="20483" name="Rectangle 3"/>
          <p:cNvSpPr>
            <a:spLocks noGrp="1" noChangeArrowheads="1"/>
          </p:cNvSpPr>
          <p:nvPr>
            <p:ph type="body" idx="1"/>
          </p:nvPr>
        </p:nvSpPr>
        <p:spPr/>
        <p:txBody>
          <a:bodyPr/>
          <a:lstStyle/>
          <a:p>
            <a:pPr marL="0" indent="0" algn="just"/>
            <a:r>
              <a:rPr lang="en-US" smtClean="0">
                <a:latin typeface="Arial" charset="0"/>
                <a:cs typeface="Arial" charset="0"/>
              </a:rPr>
              <a:t>By carefully mixing these members, and making sure that each part of each member is taking its share of the loads, the designer will achieve the greatest strength with minimum weight, and so get the best operating efficiency and maximum safety.</a:t>
            </a:r>
          </a:p>
          <a:p>
            <a:pPr marL="0" indent="0" algn="just"/>
            <a:endParaRPr lang="en-US" smtClean="0">
              <a:latin typeface="Arial" charset="0"/>
              <a:cs typeface="Arial" charset="0"/>
            </a:endParaRPr>
          </a:p>
          <a:p>
            <a:pPr marL="0" indent="0" algn="just"/>
            <a:r>
              <a:rPr lang="en-US" smtClean="0">
                <a:latin typeface="Arial" charset="0"/>
                <a:cs typeface="Arial" charset="0"/>
              </a:rPr>
              <a:t>As an example, let us look at how we could reduce the weight of a solid metal beam being used as a bridge across a stream.</a:t>
            </a:r>
          </a:p>
          <a:p>
            <a:pPr marL="0" indent="0" algn="just"/>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1" name="Rectangle 3"/>
          <p:cNvSpPr>
            <a:spLocks noGrp="1" noChangeArrowheads="1"/>
          </p:cNvSpPr>
          <p:nvPr>
            <p:ph type="body" idx="1"/>
          </p:nvPr>
        </p:nvSpPr>
        <p:spPr>
          <a:xfrm>
            <a:off x="533400" y="1196975"/>
            <a:ext cx="8077200" cy="5256213"/>
          </a:xfrm>
        </p:spPr>
        <p:txBody>
          <a:bodyPr/>
          <a:lstStyle/>
          <a:p>
            <a:pPr marL="0" indent="0" algn="just">
              <a:lnSpc>
                <a:spcPct val="90000"/>
              </a:lnSpc>
              <a:spcBef>
                <a:spcPct val="0"/>
              </a:spcBef>
            </a:pPr>
            <a:r>
              <a:rPr lang="en-US" smtClean="0">
                <a:latin typeface="Arial" charset="0"/>
                <a:cs typeface="Arial" charset="0"/>
              </a:rPr>
              <a:t>When the cadet walks over the bridge made of a solid block, it bends under his weight.</a:t>
            </a:r>
          </a:p>
          <a:p>
            <a:pPr marL="0" indent="0" algn="just">
              <a:lnSpc>
                <a:spcPct val="90000"/>
              </a:lnSpc>
              <a:spcBef>
                <a:spcPct val="0"/>
              </a:spcBef>
            </a:pPr>
            <a:endParaRPr lang="en-US" smtClean="0">
              <a:latin typeface="Arial" charset="0"/>
              <a:cs typeface="Arial" charset="0"/>
            </a:endParaRPr>
          </a:p>
          <a:p>
            <a:pPr marL="0" indent="0" algn="just">
              <a:lnSpc>
                <a:spcPct val="90000"/>
              </a:lnSpc>
              <a:spcBef>
                <a:spcPct val="0"/>
              </a:spcBef>
            </a:pPr>
            <a:endParaRPr lang="en-US" smtClean="0">
              <a:latin typeface="Arial" charset="0"/>
              <a:cs typeface="Arial" charset="0"/>
            </a:endParaRPr>
          </a:p>
          <a:p>
            <a:pPr marL="0" indent="0" algn="just">
              <a:lnSpc>
                <a:spcPct val="90000"/>
              </a:lnSpc>
              <a:spcBef>
                <a:spcPct val="0"/>
              </a:spcBef>
            </a:pPr>
            <a:endParaRPr lang="en-US" smtClean="0">
              <a:latin typeface="Arial" charset="0"/>
              <a:cs typeface="Arial" charset="0"/>
            </a:endParaRPr>
          </a:p>
          <a:p>
            <a:pPr marL="0" indent="0" algn="just">
              <a:lnSpc>
                <a:spcPct val="90000"/>
              </a:lnSpc>
              <a:spcBef>
                <a:spcPct val="0"/>
              </a:spcBef>
            </a:pPr>
            <a:endParaRPr lang="en-US" smtClean="0">
              <a:latin typeface="Arial" charset="0"/>
              <a:cs typeface="Arial" charset="0"/>
            </a:endParaRPr>
          </a:p>
          <a:p>
            <a:pPr marL="0" indent="0" algn="just">
              <a:lnSpc>
                <a:spcPct val="90000"/>
              </a:lnSpc>
              <a:spcBef>
                <a:spcPct val="0"/>
              </a:spcBef>
            </a:pPr>
            <a:endParaRPr lang="en-US" smtClean="0">
              <a:latin typeface="Arial" charset="0"/>
              <a:cs typeface="Arial" charset="0"/>
            </a:endParaRPr>
          </a:p>
          <a:p>
            <a:pPr marL="0" indent="0" algn="just">
              <a:lnSpc>
                <a:spcPct val="90000"/>
              </a:lnSpc>
              <a:spcBef>
                <a:spcPct val="0"/>
              </a:spcBef>
            </a:pPr>
            <a:endParaRPr lang="en-US" smtClean="0">
              <a:latin typeface="Arial" charset="0"/>
              <a:cs typeface="Arial" charset="0"/>
            </a:endParaRPr>
          </a:p>
          <a:p>
            <a:pPr marL="0" indent="0" algn="just">
              <a:lnSpc>
                <a:spcPct val="90000"/>
              </a:lnSpc>
              <a:spcBef>
                <a:spcPct val="0"/>
              </a:spcBef>
            </a:pPr>
            <a:endParaRPr lang="en-GB" smtClean="0">
              <a:latin typeface="Arial" charset="0"/>
              <a:cs typeface="Arial" charset="0"/>
            </a:endParaRPr>
          </a:p>
          <a:p>
            <a:pPr marL="0" indent="0" algn="just">
              <a:lnSpc>
                <a:spcPct val="90000"/>
              </a:lnSpc>
              <a:spcBef>
                <a:spcPct val="0"/>
              </a:spcBef>
            </a:pPr>
            <a:endParaRPr lang="en-GB" smtClean="0">
              <a:latin typeface="Arial" charset="0"/>
              <a:cs typeface="Arial" charset="0"/>
            </a:endParaRPr>
          </a:p>
          <a:p>
            <a:pPr marL="0" indent="0" algn="just">
              <a:lnSpc>
                <a:spcPct val="90000"/>
              </a:lnSpc>
              <a:spcBef>
                <a:spcPct val="0"/>
              </a:spcBef>
            </a:pPr>
            <a:endParaRPr lang="en-GB" smtClean="0">
              <a:latin typeface="Arial" charset="0"/>
              <a:cs typeface="Arial" charset="0"/>
            </a:endParaRPr>
          </a:p>
          <a:p>
            <a:pPr marL="0" indent="0" algn="just">
              <a:lnSpc>
                <a:spcPct val="90000"/>
              </a:lnSpc>
              <a:spcBef>
                <a:spcPct val="0"/>
              </a:spcBef>
            </a:pPr>
            <a:r>
              <a:rPr lang="en-GB" smtClean="0">
                <a:latin typeface="Arial" charset="0"/>
                <a:cs typeface="Arial" charset="0"/>
              </a:rPr>
              <a:t>The top surface is in compression (being squashed). </a:t>
            </a:r>
          </a:p>
          <a:p>
            <a:pPr marL="0" indent="0" algn="just">
              <a:lnSpc>
                <a:spcPct val="90000"/>
              </a:lnSpc>
              <a:spcBef>
                <a:spcPct val="0"/>
              </a:spcBef>
            </a:pPr>
            <a:endParaRPr lang="en-GB" sz="1000" smtClean="0">
              <a:latin typeface="Arial" charset="0"/>
              <a:cs typeface="Arial" charset="0"/>
            </a:endParaRPr>
          </a:p>
          <a:p>
            <a:pPr marL="0" indent="0" algn="just">
              <a:lnSpc>
                <a:spcPct val="90000"/>
              </a:lnSpc>
              <a:spcBef>
                <a:spcPct val="0"/>
              </a:spcBef>
            </a:pPr>
            <a:r>
              <a:rPr lang="en-GB" smtClean="0">
                <a:latin typeface="Arial" charset="0"/>
                <a:cs typeface="Arial" charset="0"/>
              </a:rPr>
              <a:t>The bottom surface is in tension (being pulled). We can assume that the centre is least affected (neither pulled or squashed).</a:t>
            </a:r>
            <a:endParaRPr lang="en-US" smtClean="0">
              <a:latin typeface="Arial" charset="0"/>
              <a:cs typeface="Arial" charset="0"/>
            </a:endParaRPr>
          </a:p>
        </p:txBody>
      </p:sp>
      <p:sp>
        <p:nvSpPr>
          <p:cNvPr id="165899" name="Rectangle 11"/>
          <p:cNvSpPr>
            <a:spLocks noChangeArrowheads="1"/>
          </p:cNvSpPr>
          <p:nvPr/>
        </p:nvSpPr>
        <p:spPr bwMode="auto">
          <a:xfrm>
            <a:off x="1447800" y="2133600"/>
            <a:ext cx="6045200" cy="2243138"/>
          </a:xfrm>
          <a:prstGeom prst="rect">
            <a:avLst/>
          </a:prstGeom>
          <a:solidFill>
            <a:schemeClr val="bg1"/>
          </a:solidFill>
          <a:ln w="9525">
            <a:solidFill>
              <a:srgbClr val="FFFF00"/>
            </a:solidFill>
            <a:miter lim="800000"/>
            <a:headEnd/>
            <a:tailEnd/>
          </a:ln>
        </p:spPr>
        <p:txBody>
          <a:bodyPr wrap="none" anchor="ctr"/>
          <a:lstStyle/>
          <a:p>
            <a:endParaRPr lang="en-US"/>
          </a:p>
        </p:txBody>
      </p:sp>
      <p:sp>
        <p:nvSpPr>
          <p:cNvPr id="21508" name="Rectangle 2"/>
          <p:cNvSpPr>
            <a:spLocks noGrp="1" noChangeArrowheads="1"/>
          </p:cNvSpPr>
          <p:nvPr>
            <p:ph type="title"/>
          </p:nvPr>
        </p:nvSpPr>
        <p:spPr/>
        <p:txBody>
          <a:bodyPr/>
          <a:lstStyle/>
          <a:p>
            <a:r>
              <a:rPr lang="en-GB" smtClean="0">
                <a:latin typeface="Arial" charset="0"/>
                <a:cs typeface="Arial" charset="0"/>
              </a:rPr>
              <a:t>‘The Bridge’</a:t>
            </a:r>
            <a:endParaRPr lang="en-US" smtClean="0">
              <a:latin typeface="Arial" charset="0"/>
              <a:cs typeface="Arial" charset="0"/>
            </a:endParaRPr>
          </a:p>
        </p:txBody>
      </p:sp>
      <p:sp>
        <p:nvSpPr>
          <p:cNvPr id="165892" name="Text Box 4"/>
          <p:cNvSpPr txBox="1">
            <a:spLocks noChangeArrowheads="1"/>
          </p:cNvSpPr>
          <p:nvPr/>
        </p:nvSpPr>
        <p:spPr bwMode="auto">
          <a:xfrm>
            <a:off x="1600200" y="2286000"/>
            <a:ext cx="1905000" cy="641350"/>
          </a:xfrm>
          <a:prstGeom prst="rect">
            <a:avLst/>
          </a:prstGeom>
          <a:noFill/>
          <a:ln w="9525">
            <a:noFill/>
            <a:miter lim="800000"/>
            <a:headEnd/>
            <a:tailEnd/>
          </a:ln>
        </p:spPr>
        <p:txBody>
          <a:bodyPr>
            <a:spAutoFit/>
          </a:bodyPr>
          <a:lstStyle/>
          <a:p>
            <a:pPr algn="ctr"/>
            <a:r>
              <a:rPr lang="en-US" i="1"/>
              <a:t>Solid beam bridge (Very Heavy!)</a:t>
            </a:r>
          </a:p>
        </p:txBody>
      </p:sp>
      <p:sp>
        <p:nvSpPr>
          <p:cNvPr id="165896" name="Text Box 8"/>
          <p:cNvSpPr txBox="1">
            <a:spLocks noChangeArrowheads="1"/>
          </p:cNvSpPr>
          <p:nvPr/>
        </p:nvSpPr>
        <p:spPr bwMode="auto">
          <a:xfrm>
            <a:off x="2098675" y="4357688"/>
            <a:ext cx="4648200" cy="366712"/>
          </a:xfrm>
          <a:prstGeom prst="rect">
            <a:avLst/>
          </a:prstGeom>
          <a:noFill/>
          <a:ln w="9525">
            <a:noFill/>
            <a:miter lim="800000"/>
            <a:headEnd/>
            <a:tailEnd/>
          </a:ln>
        </p:spPr>
        <p:txBody>
          <a:bodyPr>
            <a:spAutoFit/>
          </a:bodyPr>
          <a:lstStyle/>
          <a:p>
            <a:pPr>
              <a:spcBef>
                <a:spcPct val="50000"/>
              </a:spcBef>
            </a:pPr>
            <a:r>
              <a:rPr lang="en-US" i="1">
                <a:solidFill>
                  <a:srgbClr val="FFFF00"/>
                </a:solidFill>
              </a:rPr>
              <a:t>The effect of a weight on a solid beam bridge</a:t>
            </a:r>
            <a:endParaRPr lang="en-GB">
              <a:solidFill>
                <a:srgbClr val="FFFF00"/>
              </a:solidFill>
            </a:endParaRPr>
          </a:p>
        </p:txBody>
      </p:sp>
      <p:pic>
        <p:nvPicPr>
          <p:cNvPr id="165897" name="Picture 9"/>
          <p:cNvPicPr>
            <a:picLocks noChangeAspect="1" noChangeArrowheads="1"/>
          </p:cNvPicPr>
          <p:nvPr/>
        </p:nvPicPr>
        <p:blipFill>
          <a:blip r:embed="rId3" cstate="print"/>
          <a:srcRect/>
          <a:stretch>
            <a:fillRect/>
          </a:stretch>
        </p:blipFill>
        <p:spPr bwMode="auto">
          <a:xfrm>
            <a:off x="1517650" y="3262313"/>
            <a:ext cx="5934075" cy="1114425"/>
          </a:xfrm>
          <a:prstGeom prst="rect">
            <a:avLst/>
          </a:prstGeom>
          <a:noFill/>
          <a:ln w="9525">
            <a:noFill/>
            <a:miter lim="800000"/>
            <a:headEnd/>
            <a:tailEnd/>
          </a:ln>
        </p:spPr>
      </p:pic>
      <p:pic>
        <p:nvPicPr>
          <p:cNvPr id="165898" name="Picture 10" descr="cadet2"/>
          <p:cNvPicPr>
            <a:picLocks noChangeAspect="1" noChangeArrowheads="1"/>
          </p:cNvPicPr>
          <p:nvPr/>
        </p:nvPicPr>
        <p:blipFill>
          <a:blip r:embed="rId4" cstate="print">
            <a:clrChange>
              <a:clrFrom>
                <a:srgbClr val="F1F2F6"/>
              </a:clrFrom>
              <a:clrTo>
                <a:srgbClr val="F1F2F6">
                  <a:alpha val="0"/>
                </a:srgbClr>
              </a:clrTo>
            </a:clrChange>
            <a:lum contrast="6000"/>
          </a:blip>
          <a:srcRect b="2994"/>
          <a:stretch>
            <a:fillRect/>
          </a:stretch>
        </p:blipFill>
        <p:spPr bwMode="auto">
          <a:xfrm>
            <a:off x="3775075" y="2106613"/>
            <a:ext cx="1217613" cy="1565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8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58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8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58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589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5891">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58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P spid="165899" grpId="0" animBg="1"/>
      <p:bldP spid="165892" grpId="0"/>
      <p:bldP spid="165896"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5" name="Rectangle 3"/>
          <p:cNvSpPr>
            <a:spLocks noGrp="1" noChangeArrowheads="1"/>
          </p:cNvSpPr>
          <p:nvPr>
            <p:ph type="body" idx="1"/>
          </p:nvPr>
        </p:nvSpPr>
        <p:spPr>
          <a:xfrm>
            <a:off x="533400" y="1196975"/>
            <a:ext cx="8077200" cy="5472113"/>
          </a:xfrm>
        </p:spPr>
        <p:txBody>
          <a:bodyPr/>
          <a:lstStyle/>
          <a:p>
            <a:pPr marL="0" indent="0" algn="just">
              <a:lnSpc>
                <a:spcPct val="90000"/>
              </a:lnSpc>
            </a:pPr>
            <a:r>
              <a:rPr lang="en-GB" smtClean="0">
                <a:latin typeface="Arial" charset="0"/>
                <a:cs typeface="Arial" charset="0"/>
              </a:rPr>
              <a:t>As the centre portion of the beam is least affected by the forces, we could make the bridge lighter by removing some or all of this centre part. </a:t>
            </a:r>
          </a:p>
          <a:p>
            <a:pPr marL="0" indent="0" algn="just">
              <a:lnSpc>
                <a:spcPct val="90000"/>
              </a:lnSpc>
            </a:pPr>
            <a:endParaRPr lang="en-GB" smtClean="0">
              <a:latin typeface="Arial" charset="0"/>
              <a:cs typeface="Arial" charset="0"/>
            </a:endParaRPr>
          </a:p>
          <a:p>
            <a:pPr marL="0" indent="0" algn="just">
              <a:lnSpc>
                <a:spcPct val="90000"/>
              </a:lnSpc>
            </a:pPr>
            <a:endParaRPr lang="en-GB" smtClean="0">
              <a:latin typeface="Arial" charset="0"/>
              <a:cs typeface="Arial" charset="0"/>
            </a:endParaRPr>
          </a:p>
          <a:p>
            <a:pPr marL="0" indent="0" algn="just">
              <a:lnSpc>
                <a:spcPct val="90000"/>
              </a:lnSpc>
            </a:pPr>
            <a:endParaRPr lang="en-GB" smtClean="0">
              <a:latin typeface="Arial" charset="0"/>
              <a:cs typeface="Arial" charset="0"/>
            </a:endParaRPr>
          </a:p>
          <a:p>
            <a:pPr marL="0" indent="0" algn="just">
              <a:lnSpc>
                <a:spcPct val="90000"/>
              </a:lnSpc>
            </a:pPr>
            <a:endParaRPr lang="en-GB" smtClean="0">
              <a:latin typeface="Arial" charset="0"/>
              <a:cs typeface="Arial" charset="0"/>
            </a:endParaRPr>
          </a:p>
          <a:p>
            <a:pPr marL="0" indent="0" algn="just">
              <a:lnSpc>
                <a:spcPct val="90000"/>
              </a:lnSpc>
            </a:pPr>
            <a:endParaRPr lang="en-GB" smtClean="0">
              <a:latin typeface="Arial" charset="0"/>
              <a:cs typeface="Arial" charset="0"/>
            </a:endParaRPr>
          </a:p>
          <a:p>
            <a:pPr marL="0" indent="0" algn="just">
              <a:lnSpc>
                <a:spcPct val="90000"/>
              </a:lnSpc>
            </a:pPr>
            <a:r>
              <a:rPr lang="en-GB" smtClean="0">
                <a:latin typeface="Arial" charset="0"/>
                <a:cs typeface="Arial" charset="0"/>
              </a:rPr>
              <a:t>This would have very little effect on its strength. We must ensure that the top and bottom sections are still strong enough to carry the load.</a:t>
            </a:r>
          </a:p>
          <a:p>
            <a:pPr marL="0" indent="0" algn="just">
              <a:lnSpc>
                <a:spcPct val="90000"/>
              </a:lnSpc>
            </a:pPr>
            <a:endParaRPr lang="en-GB" sz="1000" smtClean="0">
              <a:latin typeface="Arial" charset="0"/>
              <a:cs typeface="Arial" charset="0"/>
            </a:endParaRPr>
          </a:p>
          <a:p>
            <a:pPr marL="0" indent="0" algn="just">
              <a:lnSpc>
                <a:spcPct val="90000"/>
              </a:lnSpc>
              <a:spcBef>
                <a:spcPct val="0"/>
              </a:spcBef>
            </a:pPr>
            <a:r>
              <a:rPr lang="en-US" smtClean="0">
                <a:latin typeface="Arial" charset="0"/>
                <a:cs typeface="Arial" charset="0"/>
              </a:rPr>
              <a:t>You can see from our earlier examples, that the top section is acting like a </a:t>
            </a:r>
            <a:r>
              <a:rPr lang="en-US" b="1" smtClean="0">
                <a:latin typeface="Arial" charset="0"/>
                <a:cs typeface="Arial" charset="0"/>
              </a:rPr>
              <a:t>strut</a:t>
            </a:r>
            <a:r>
              <a:rPr lang="en-US" smtClean="0">
                <a:latin typeface="Arial" charset="0"/>
                <a:cs typeface="Arial" charset="0"/>
              </a:rPr>
              <a:t>, and the bottom section acts like a </a:t>
            </a:r>
            <a:r>
              <a:rPr lang="en-US" b="1" smtClean="0">
                <a:latin typeface="Arial" charset="0"/>
                <a:cs typeface="Arial" charset="0"/>
              </a:rPr>
              <a:t>tie</a:t>
            </a:r>
            <a:r>
              <a:rPr lang="en-US" smtClean="0">
                <a:latin typeface="Arial" charset="0"/>
                <a:cs typeface="Arial" charset="0"/>
              </a:rPr>
              <a:t>.</a:t>
            </a:r>
          </a:p>
        </p:txBody>
      </p:sp>
      <p:sp>
        <p:nvSpPr>
          <p:cNvPr id="166928" name="Rectangle 16"/>
          <p:cNvSpPr>
            <a:spLocks noChangeArrowheads="1"/>
          </p:cNvSpPr>
          <p:nvPr/>
        </p:nvSpPr>
        <p:spPr bwMode="auto">
          <a:xfrm>
            <a:off x="2214563" y="2233613"/>
            <a:ext cx="4759325" cy="1801812"/>
          </a:xfrm>
          <a:prstGeom prst="rect">
            <a:avLst/>
          </a:prstGeom>
          <a:solidFill>
            <a:schemeClr val="bg1"/>
          </a:solidFill>
          <a:ln w="9525">
            <a:solidFill>
              <a:srgbClr val="FFFF00"/>
            </a:solidFill>
            <a:miter lim="800000"/>
            <a:headEnd/>
            <a:tailEnd/>
          </a:ln>
        </p:spPr>
        <p:txBody>
          <a:bodyPr wrap="none" anchor="ctr"/>
          <a:lstStyle/>
          <a:p>
            <a:endParaRPr lang="en-US"/>
          </a:p>
        </p:txBody>
      </p:sp>
      <p:sp>
        <p:nvSpPr>
          <p:cNvPr id="22532" name="Rectangle 2"/>
          <p:cNvSpPr>
            <a:spLocks noGrp="1" noChangeArrowheads="1"/>
          </p:cNvSpPr>
          <p:nvPr>
            <p:ph type="title"/>
          </p:nvPr>
        </p:nvSpPr>
        <p:spPr/>
        <p:txBody>
          <a:bodyPr/>
          <a:lstStyle/>
          <a:p>
            <a:r>
              <a:rPr lang="en-GB" smtClean="0">
                <a:latin typeface="Arial" charset="0"/>
                <a:cs typeface="Arial" charset="0"/>
              </a:rPr>
              <a:t>Lightening the Structure</a:t>
            </a:r>
            <a:endParaRPr lang="en-US" smtClean="0">
              <a:latin typeface="Arial" charset="0"/>
              <a:cs typeface="Arial" charset="0"/>
            </a:endParaRPr>
          </a:p>
        </p:txBody>
      </p:sp>
      <p:sp>
        <p:nvSpPr>
          <p:cNvPr id="166916" name="Text Box 4"/>
          <p:cNvSpPr txBox="1">
            <a:spLocks noChangeArrowheads="1"/>
          </p:cNvSpPr>
          <p:nvPr/>
        </p:nvSpPr>
        <p:spPr bwMode="auto">
          <a:xfrm>
            <a:off x="2457450" y="3957638"/>
            <a:ext cx="4419600" cy="366712"/>
          </a:xfrm>
          <a:prstGeom prst="rect">
            <a:avLst/>
          </a:prstGeom>
          <a:noFill/>
          <a:ln w="9525">
            <a:noFill/>
            <a:miter lim="800000"/>
            <a:headEnd/>
            <a:tailEnd/>
          </a:ln>
        </p:spPr>
        <p:txBody>
          <a:bodyPr>
            <a:spAutoFit/>
          </a:bodyPr>
          <a:lstStyle/>
          <a:p>
            <a:pPr>
              <a:spcBef>
                <a:spcPct val="50000"/>
              </a:spcBef>
            </a:pPr>
            <a:r>
              <a:rPr lang="en-US" i="1">
                <a:solidFill>
                  <a:srgbClr val="FFFF00"/>
                </a:solidFill>
              </a:rPr>
              <a:t>The bridge with the centre ‘hollowed out’</a:t>
            </a:r>
          </a:p>
        </p:txBody>
      </p:sp>
      <p:pic>
        <p:nvPicPr>
          <p:cNvPr id="166917" name="Picture 5"/>
          <p:cNvPicPr>
            <a:picLocks noChangeAspect="1" noChangeArrowheads="1"/>
          </p:cNvPicPr>
          <p:nvPr/>
        </p:nvPicPr>
        <p:blipFill>
          <a:blip r:embed="rId3" cstate="print"/>
          <a:srcRect/>
          <a:stretch>
            <a:fillRect/>
          </a:stretch>
        </p:blipFill>
        <p:spPr bwMode="auto">
          <a:xfrm>
            <a:off x="2339975" y="3221038"/>
            <a:ext cx="4535488" cy="808037"/>
          </a:xfrm>
          <a:prstGeom prst="rect">
            <a:avLst/>
          </a:prstGeom>
          <a:noFill/>
          <a:ln w="9525">
            <a:noFill/>
            <a:miter lim="800000"/>
            <a:headEnd/>
            <a:tailEnd/>
          </a:ln>
        </p:spPr>
      </p:pic>
      <p:sp>
        <p:nvSpPr>
          <p:cNvPr id="166918" name="AutoShape 6"/>
          <p:cNvSpPr>
            <a:spLocks noChangeArrowheads="1"/>
          </p:cNvSpPr>
          <p:nvPr/>
        </p:nvSpPr>
        <p:spPr bwMode="auto">
          <a:xfrm>
            <a:off x="2555875" y="3524250"/>
            <a:ext cx="720725" cy="215900"/>
          </a:xfrm>
          <a:prstGeom prst="leftArrow">
            <a:avLst>
              <a:gd name="adj1" fmla="val 50000"/>
              <a:gd name="adj2" fmla="val 83456"/>
            </a:avLst>
          </a:prstGeom>
          <a:solidFill>
            <a:srgbClr val="FF6600"/>
          </a:solidFill>
          <a:ln w="9525">
            <a:solidFill>
              <a:srgbClr val="FFFF00"/>
            </a:solidFill>
            <a:miter lim="800000"/>
            <a:headEnd/>
            <a:tailEnd/>
          </a:ln>
        </p:spPr>
        <p:txBody>
          <a:bodyPr wrap="none" anchor="ctr"/>
          <a:lstStyle/>
          <a:p>
            <a:endParaRPr lang="en-US"/>
          </a:p>
        </p:txBody>
      </p:sp>
      <p:sp>
        <p:nvSpPr>
          <p:cNvPr id="166919" name="AutoShape 7"/>
          <p:cNvSpPr>
            <a:spLocks noChangeArrowheads="1"/>
          </p:cNvSpPr>
          <p:nvPr/>
        </p:nvSpPr>
        <p:spPr bwMode="auto">
          <a:xfrm rot="10800000">
            <a:off x="5580063" y="3524250"/>
            <a:ext cx="720725" cy="215900"/>
          </a:xfrm>
          <a:prstGeom prst="leftArrow">
            <a:avLst>
              <a:gd name="adj1" fmla="val 50000"/>
              <a:gd name="adj2" fmla="val 83456"/>
            </a:avLst>
          </a:prstGeom>
          <a:solidFill>
            <a:srgbClr val="FF6600"/>
          </a:solidFill>
          <a:ln w="9525">
            <a:solidFill>
              <a:srgbClr val="FFFF00"/>
            </a:solidFill>
            <a:miter lim="800000"/>
            <a:headEnd/>
            <a:tailEnd/>
          </a:ln>
        </p:spPr>
        <p:txBody>
          <a:bodyPr wrap="none" anchor="ctr"/>
          <a:lstStyle/>
          <a:p>
            <a:endParaRPr lang="en-US"/>
          </a:p>
        </p:txBody>
      </p:sp>
      <p:sp>
        <p:nvSpPr>
          <p:cNvPr id="166920" name="AutoShape 8"/>
          <p:cNvSpPr>
            <a:spLocks noChangeArrowheads="1"/>
          </p:cNvSpPr>
          <p:nvPr/>
        </p:nvSpPr>
        <p:spPr bwMode="auto">
          <a:xfrm>
            <a:off x="5580063" y="3021013"/>
            <a:ext cx="720725" cy="215900"/>
          </a:xfrm>
          <a:prstGeom prst="leftArrow">
            <a:avLst>
              <a:gd name="adj1" fmla="val 50000"/>
              <a:gd name="adj2" fmla="val 83456"/>
            </a:avLst>
          </a:prstGeom>
          <a:solidFill>
            <a:srgbClr val="FF6600"/>
          </a:solidFill>
          <a:ln w="9525">
            <a:solidFill>
              <a:srgbClr val="FFFF00"/>
            </a:solidFill>
            <a:miter lim="800000"/>
            <a:headEnd/>
            <a:tailEnd/>
          </a:ln>
        </p:spPr>
        <p:txBody>
          <a:bodyPr wrap="none" anchor="ctr"/>
          <a:lstStyle/>
          <a:p>
            <a:endParaRPr lang="en-US"/>
          </a:p>
        </p:txBody>
      </p:sp>
      <p:sp>
        <p:nvSpPr>
          <p:cNvPr id="166921" name="AutoShape 9"/>
          <p:cNvSpPr>
            <a:spLocks noChangeArrowheads="1"/>
          </p:cNvSpPr>
          <p:nvPr/>
        </p:nvSpPr>
        <p:spPr bwMode="auto">
          <a:xfrm rot="10800000">
            <a:off x="2555875" y="3021013"/>
            <a:ext cx="720725" cy="215900"/>
          </a:xfrm>
          <a:prstGeom prst="leftArrow">
            <a:avLst>
              <a:gd name="adj1" fmla="val 50000"/>
              <a:gd name="adj2" fmla="val 83456"/>
            </a:avLst>
          </a:prstGeom>
          <a:solidFill>
            <a:srgbClr val="FF6600"/>
          </a:solidFill>
          <a:ln w="9525">
            <a:solidFill>
              <a:srgbClr val="FFFF00"/>
            </a:solidFill>
            <a:miter lim="800000"/>
            <a:headEnd/>
            <a:tailEnd/>
          </a:ln>
        </p:spPr>
        <p:txBody>
          <a:bodyPr wrap="none" anchor="ctr"/>
          <a:lstStyle/>
          <a:p>
            <a:endParaRPr lang="en-US"/>
          </a:p>
        </p:txBody>
      </p:sp>
      <p:sp>
        <p:nvSpPr>
          <p:cNvPr id="166922" name="AutoShape 10"/>
          <p:cNvSpPr>
            <a:spLocks noChangeArrowheads="1"/>
          </p:cNvSpPr>
          <p:nvPr/>
        </p:nvSpPr>
        <p:spPr bwMode="auto">
          <a:xfrm>
            <a:off x="3492500" y="3524250"/>
            <a:ext cx="720725" cy="215900"/>
          </a:xfrm>
          <a:prstGeom prst="leftArrow">
            <a:avLst>
              <a:gd name="adj1" fmla="val 50000"/>
              <a:gd name="adj2" fmla="val 83456"/>
            </a:avLst>
          </a:prstGeom>
          <a:solidFill>
            <a:srgbClr val="FF6600"/>
          </a:solidFill>
          <a:ln w="9525">
            <a:solidFill>
              <a:srgbClr val="FFFF00"/>
            </a:solidFill>
            <a:miter lim="800000"/>
            <a:headEnd/>
            <a:tailEnd/>
          </a:ln>
        </p:spPr>
        <p:txBody>
          <a:bodyPr wrap="none" anchor="ctr"/>
          <a:lstStyle/>
          <a:p>
            <a:endParaRPr lang="en-US"/>
          </a:p>
        </p:txBody>
      </p:sp>
      <p:sp>
        <p:nvSpPr>
          <p:cNvPr id="166923" name="AutoShape 11"/>
          <p:cNvSpPr>
            <a:spLocks noChangeArrowheads="1"/>
          </p:cNvSpPr>
          <p:nvPr/>
        </p:nvSpPr>
        <p:spPr bwMode="auto">
          <a:xfrm rot="10800000">
            <a:off x="4645025" y="3524250"/>
            <a:ext cx="720725" cy="215900"/>
          </a:xfrm>
          <a:prstGeom prst="leftArrow">
            <a:avLst>
              <a:gd name="adj1" fmla="val 50000"/>
              <a:gd name="adj2" fmla="val 83456"/>
            </a:avLst>
          </a:prstGeom>
          <a:solidFill>
            <a:srgbClr val="FF6600"/>
          </a:solidFill>
          <a:ln w="9525">
            <a:solidFill>
              <a:srgbClr val="FFFF00"/>
            </a:solidFill>
            <a:miter lim="800000"/>
            <a:headEnd/>
            <a:tailEnd/>
          </a:ln>
        </p:spPr>
        <p:txBody>
          <a:bodyPr wrap="none" anchor="ctr"/>
          <a:lstStyle/>
          <a:p>
            <a:endParaRPr lang="en-US"/>
          </a:p>
        </p:txBody>
      </p:sp>
      <p:sp>
        <p:nvSpPr>
          <p:cNvPr id="166924" name="AutoShape 12"/>
          <p:cNvSpPr>
            <a:spLocks noChangeArrowheads="1"/>
          </p:cNvSpPr>
          <p:nvPr/>
        </p:nvSpPr>
        <p:spPr bwMode="auto">
          <a:xfrm rot="10800000">
            <a:off x="3419475" y="3021013"/>
            <a:ext cx="720725" cy="215900"/>
          </a:xfrm>
          <a:prstGeom prst="leftArrow">
            <a:avLst>
              <a:gd name="adj1" fmla="val 50000"/>
              <a:gd name="adj2" fmla="val 83456"/>
            </a:avLst>
          </a:prstGeom>
          <a:solidFill>
            <a:srgbClr val="FF6600"/>
          </a:solidFill>
          <a:ln w="9525">
            <a:solidFill>
              <a:srgbClr val="FFFF00"/>
            </a:solidFill>
            <a:miter lim="800000"/>
            <a:headEnd/>
            <a:tailEnd/>
          </a:ln>
        </p:spPr>
        <p:txBody>
          <a:bodyPr wrap="none" anchor="ctr"/>
          <a:lstStyle/>
          <a:p>
            <a:endParaRPr lang="en-US"/>
          </a:p>
        </p:txBody>
      </p:sp>
      <p:sp>
        <p:nvSpPr>
          <p:cNvPr id="166925" name="AutoShape 13"/>
          <p:cNvSpPr>
            <a:spLocks noChangeArrowheads="1"/>
          </p:cNvSpPr>
          <p:nvPr/>
        </p:nvSpPr>
        <p:spPr bwMode="auto">
          <a:xfrm>
            <a:off x="4787900" y="3021013"/>
            <a:ext cx="720725" cy="215900"/>
          </a:xfrm>
          <a:prstGeom prst="leftArrow">
            <a:avLst>
              <a:gd name="adj1" fmla="val 50000"/>
              <a:gd name="adj2" fmla="val 83456"/>
            </a:avLst>
          </a:prstGeom>
          <a:solidFill>
            <a:srgbClr val="FF6600"/>
          </a:solidFill>
          <a:ln w="9525">
            <a:solidFill>
              <a:srgbClr val="FFFF00"/>
            </a:solidFill>
            <a:miter lim="800000"/>
            <a:headEnd/>
            <a:tailEnd/>
          </a:ln>
        </p:spPr>
        <p:txBody>
          <a:bodyPr wrap="none" anchor="ctr"/>
          <a:lstStyle/>
          <a:p>
            <a:endParaRPr lang="en-US"/>
          </a:p>
        </p:txBody>
      </p:sp>
      <p:pic>
        <p:nvPicPr>
          <p:cNvPr id="166926" name="Picture 14" descr="Cadet3"/>
          <p:cNvPicPr>
            <a:picLocks noChangeAspect="1" noChangeArrowheads="1"/>
          </p:cNvPicPr>
          <p:nvPr/>
        </p:nvPicPr>
        <p:blipFill>
          <a:blip r:embed="rId4" cstate="print">
            <a:clrChange>
              <a:clrFrom>
                <a:srgbClr val="F0F1F6"/>
              </a:clrFrom>
              <a:clrTo>
                <a:srgbClr val="F0F1F6">
                  <a:alpha val="0"/>
                </a:srgbClr>
              </a:clrTo>
            </a:clrChange>
            <a:lum contrast="6000"/>
          </a:blip>
          <a:srcRect b="6520"/>
          <a:stretch>
            <a:fillRect/>
          </a:stretch>
        </p:blipFill>
        <p:spPr bwMode="auto">
          <a:xfrm>
            <a:off x="4068763" y="2300288"/>
            <a:ext cx="790575" cy="947737"/>
          </a:xfrm>
          <a:prstGeom prst="rect">
            <a:avLst/>
          </a:prstGeom>
          <a:noFill/>
          <a:ln w="9525">
            <a:noFill/>
            <a:miter lim="800000"/>
            <a:headEnd/>
            <a:tailEnd/>
          </a:ln>
        </p:spPr>
      </p:pic>
      <p:pic>
        <p:nvPicPr>
          <p:cNvPr id="166927" name="Picture 15" descr="Cadet4"/>
          <p:cNvPicPr>
            <a:picLocks noChangeAspect="1" noChangeArrowheads="1"/>
          </p:cNvPicPr>
          <p:nvPr/>
        </p:nvPicPr>
        <p:blipFill>
          <a:blip r:embed="rId5" cstate="print">
            <a:lum bright="6000" contrast="6000"/>
          </a:blip>
          <a:srcRect b="4535"/>
          <a:stretch>
            <a:fillRect/>
          </a:stretch>
        </p:blipFill>
        <p:spPr bwMode="auto">
          <a:xfrm>
            <a:off x="6372225" y="2305050"/>
            <a:ext cx="520700" cy="941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9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69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69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691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69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69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69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69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69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69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69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69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69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6915">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6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p:bldP spid="166928" grpId="0" animBg="1"/>
      <p:bldP spid="166916" grpId="0" build="p" autoUpdateAnimBg="0"/>
      <p:bldP spid="166918" grpId="0" animBg="1"/>
      <p:bldP spid="166919" grpId="0" animBg="1"/>
      <p:bldP spid="166920" grpId="0" animBg="1"/>
      <p:bldP spid="166921" grpId="0" animBg="1"/>
      <p:bldP spid="166922" grpId="0" animBg="1"/>
      <p:bldP spid="166923" grpId="0" animBg="1"/>
      <p:bldP spid="166924" grpId="0" animBg="1"/>
      <p:bldP spid="1669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subTitle" idx="1"/>
          </p:nvPr>
        </p:nvSpPr>
        <p:spPr>
          <a:xfrm>
            <a:off x="1331913" y="2205038"/>
            <a:ext cx="6400800" cy="1752600"/>
          </a:xfrm>
        </p:spPr>
        <p:txBody>
          <a:bodyPr/>
          <a:lstStyle/>
          <a:p>
            <a:r>
              <a:rPr lang="en-GB" sz="3200" smtClean="0">
                <a:latin typeface="Arial" charset="0"/>
                <a:cs typeface="Arial" charset="0"/>
              </a:rPr>
              <a:t>Chapter 1: </a:t>
            </a:r>
          </a:p>
          <a:p>
            <a:r>
              <a:rPr lang="en-GB" sz="3200" smtClean="0">
                <a:latin typeface="Arial" charset="0"/>
                <a:cs typeface="Arial" charset="0"/>
              </a:rPr>
              <a:t>Airframe Design</a:t>
            </a:r>
            <a:endParaRPr lang="en-US" sz="3200" smtClean="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mtClean="0">
                <a:latin typeface="Arial" charset="0"/>
                <a:cs typeface="Arial" charset="0"/>
              </a:rPr>
              <a:t>Practical Exercise</a:t>
            </a:r>
            <a:endParaRPr lang="en-US" smtClean="0">
              <a:latin typeface="Arial" charset="0"/>
              <a:cs typeface="Arial" charset="0"/>
            </a:endParaRPr>
          </a:p>
        </p:txBody>
      </p:sp>
      <p:sp>
        <p:nvSpPr>
          <p:cNvPr id="23555" name="Rectangle 3"/>
          <p:cNvSpPr>
            <a:spLocks noGrp="1" noChangeArrowheads="1"/>
          </p:cNvSpPr>
          <p:nvPr>
            <p:ph type="body" idx="1"/>
          </p:nvPr>
        </p:nvSpPr>
        <p:spPr/>
        <p:txBody>
          <a:bodyPr/>
          <a:lstStyle/>
          <a:p>
            <a:pPr marL="0" indent="0" algn="just"/>
            <a:r>
              <a:rPr lang="en-GB" smtClean="0">
                <a:latin typeface="Arial" charset="0"/>
                <a:cs typeface="Arial" charset="0"/>
              </a:rPr>
              <a:t>Now we can look at the sides of the bridge. If you take hold of a piece of paper and pull it from each end, you will see that it is quite strong in tension.</a:t>
            </a:r>
          </a:p>
          <a:p>
            <a:pPr marL="0" indent="0"/>
            <a:endParaRPr lang="en-US" smtClean="0">
              <a:latin typeface="Arial" charset="0"/>
              <a:cs typeface="Arial" charset="0"/>
            </a:endParaRPr>
          </a:p>
        </p:txBody>
      </p:sp>
      <p:sp>
        <p:nvSpPr>
          <p:cNvPr id="167946" name="Text Box 10"/>
          <p:cNvSpPr txBox="1">
            <a:spLocks noChangeArrowheads="1"/>
          </p:cNvSpPr>
          <p:nvPr/>
        </p:nvSpPr>
        <p:spPr bwMode="auto">
          <a:xfrm>
            <a:off x="2949575" y="4932363"/>
            <a:ext cx="3124200" cy="366712"/>
          </a:xfrm>
          <a:prstGeom prst="rect">
            <a:avLst/>
          </a:prstGeom>
          <a:noFill/>
          <a:ln w="9525">
            <a:noFill/>
            <a:miter lim="800000"/>
            <a:headEnd/>
            <a:tailEnd/>
          </a:ln>
        </p:spPr>
        <p:txBody>
          <a:bodyPr>
            <a:spAutoFit/>
          </a:bodyPr>
          <a:lstStyle/>
          <a:p>
            <a:pPr>
              <a:spcBef>
                <a:spcPct val="50000"/>
              </a:spcBef>
            </a:pPr>
            <a:r>
              <a:rPr lang="en-US" i="1">
                <a:solidFill>
                  <a:srgbClr val="FFFF00"/>
                </a:solidFill>
              </a:rPr>
              <a:t>The paper is strong in tension</a:t>
            </a:r>
          </a:p>
        </p:txBody>
      </p:sp>
      <p:sp>
        <p:nvSpPr>
          <p:cNvPr id="167947" name="Rectangle 11"/>
          <p:cNvSpPr>
            <a:spLocks noChangeArrowheads="1"/>
          </p:cNvSpPr>
          <p:nvPr/>
        </p:nvSpPr>
        <p:spPr bwMode="auto">
          <a:xfrm>
            <a:off x="2987675" y="3068638"/>
            <a:ext cx="2951163" cy="1800225"/>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167948" name="AutoShape 12"/>
          <p:cNvSpPr>
            <a:spLocks noChangeArrowheads="1"/>
          </p:cNvSpPr>
          <p:nvPr/>
        </p:nvSpPr>
        <p:spPr bwMode="auto">
          <a:xfrm>
            <a:off x="1474788" y="3643313"/>
            <a:ext cx="576262" cy="649287"/>
          </a:xfrm>
          <a:prstGeom prst="leftArrow">
            <a:avLst>
              <a:gd name="adj1" fmla="val 50000"/>
              <a:gd name="adj2" fmla="val 25000"/>
            </a:avLst>
          </a:prstGeom>
          <a:solidFill>
            <a:srgbClr val="FF6600"/>
          </a:solidFill>
          <a:ln w="9525">
            <a:solidFill>
              <a:srgbClr val="FFFF00"/>
            </a:solidFill>
            <a:miter lim="800000"/>
            <a:headEnd/>
            <a:tailEnd/>
          </a:ln>
        </p:spPr>
        <p:txBody>
          <a:bodyPr wrap="none" anchor="ctr"/>
          <a:lstStyle/>
          <a:p>
            <a:endParaRPr lang="en-US"/>
          </a:p>
        </p:txBody>
      </p:sp>
      <p:sp>
        <p:nvSpPr>
          <p:cNvPr id="167949" name="AutoShape 13"/>
          <p:cNvSpPr>
            <a:spLocks noChangeArrowheads="1"/>
          </p:cNvSpPr>
          <p:nvPr/>
        </p:nvSpPr>
        <p:spPr bwMode="auto">
          <a:xfrm>
            <a:off x="2193925" y="3643313"/>
            <a:ext cx="576263" cy="649287"/>
          </a:xfrm>
          <a:prstGeom prst="leftArrow">
            <a:avLst>
              <a:gd name="adj1" fmla="val 50000"/>
              <a:gd name="adj2" fmla="val 25000"/>
            </a:avLst>
          </a:prstGeom>
          <a:solidFill>
            <a:srgbClr val="FF6600"/>
          </a:solidFill>
          <a:ln w="9525">
            <a:solidFill>
              <a:srgbClr val="FFFF00"/>
            </a:solidFill>
            <a:miter lim="800000"/>
            <a:headEnd/>
            <a:tailEnd/>
          </a:ln>
        </p:spPr>
        <p:txBody>
          <a:bodyPr wrap="none" anchor="ctr"/>
          <a:lstStyle/>
          <a:p>
            <a:endParaRPr lang="en-US"/>
          </a:p>
        </p:txBody>
      </p:sp>
      <p:sp>
        <p:nvSpPr>
          <p:cNvPr id="167950" name="AutoShape 14"/>
          <p:cNvSpPr>
            <a:spLocks noChangeArrowheads="1"/>
          </p:cNvSpPr>
          <p:nvPr/>
        </p:nvSpPr>
        <p:spPr bwMode="auto">
          <a:xfrm rot="10800000">
            <a:off x="6154738" y="3643313"/>
            <a:ext cx="576262" cy="649287"/>
          </a:xfrm>
          <a:prstGeom prst="leftArrow">
            <a:avLst>
              <a:gd name="adj1" fmla="val 50000"/>
              <a:gd name="adj2" fmla="val 25000"/>
            </a:avLst>
          </a:prstGeom>
          <a:solidFill>
            <a:srgbClr val="FF6600"/>
          </a:solidFill>
          <a:ln w="9525">
            <a:solidFill>
              <a:srgbClr val="FFFF00"/>
            </a:solidFill>
            <a:miter lim="800000"/>
            <a:headEnd/>
            <a:tailEnd/>
          </a:ln>
        </p:spPr>
        <p:txBody>
          <a:bodyPr wrap="none" anchor="ctr"/>
          <a:lstStyle/>
          <a:p>
            <a:endParaRPr lang="en-US"/>
          </a:p>
        </p:txBody>
      </p:sp>
      <p:sp>
        <p:nvSpPr>
          <p:cNvPr id="167951" name="AutoShape 15"/>
          <p:cNvSpPr>
            <a:spLocks noChangeArrowheads="1"/>
          </p:cNvSpPr>
          <p:nvPr/>
        </p:nvSpPr>
        <p:spPr bwMode="auto">
          <a:xfrm rot="10800000">
            <a:off x="6875463" y="3643313"/>
            <a:ext cx="576262" cy="649287"/>
          </a:xfrm>
          <a:prstGeom prst="leftArrow">
            <a:avLst>
              <a:gd name="adj1" fmla="val 50000"/>
              <a:gd name="adj2" fmla="val 25000"/>
            </a:avLst>
          </a:prstGeom>
          <a:solidFill>
            <a:srgbClr val="FF6600"/>
          </a:solidFill>
          <a:ln w="9525">
            <a:solidFill>
              <a:srgbClr val="FFFF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7947"/>
                                        </p:tgtEl>
                                        <p:attrNameLst>
                                          <p:attrName>style.visibility</p:attrName>
                                        </p:attrNameLst>
                                      </p:cBhvr>
                                      <p:to>
                                        <p:strVal val="visible"/>
                                      </p:to>
                                    </p:set>
                                    <p:animEffect transition="in" filter="wipe(left)">
                                      <p:cBhvr>
                                        <p:cTn id="7" dur="500"/>
                                        <p:tgtEl>
                                          <p:spTgt spid="1679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67949"/>
                                        </p:tgtEl>
                                        <p:attrNameLst>
                                          <p:attrName>style.visibility</p:attrName>
                                        </p:attrNameLst>
                                      </p:cBhvr>
                                      <p:to>
                                        <p:strVal val="visible"/>
                                      </p:to>
                                    </p:set>
                                    <p:animEffect transition="in" filter="wipe(right)">
                                      <p:cBhvr>
                                        <p:cTn id="12" dur="500"/>
                                        <p:tgtEl>
                                          <p:spTgt spid="16794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7950"/>
                                        </p:tgtEl>
                                        <p:attrNameLst>
                                          <p:attrName>style.visibility</p:attrName>
                                        </p:attrNameLst>
                                      </p:cBhvr>
                                      <p:to>
                                        <p:strVal val="visible"/>
                                      </p:to>
                                    </p:set>
                                    <p:animEffect transition="in" filter="wipe(left)">
                                      <p:cBhvr>
                                        <p:cTn id="15" dur="500"/>
                                        <p:tgtEl>
                                          <p:spTgt spid="167950"/>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67948"/>
                                        </p:tgtEl>
                                        <p:attrNameLst>
                                          <p:attrName>style.visibility</p:attrName>
                                        </p:attrNameLst>
                                      </p:cBhvr>
                                      <p:to>
                                        <p:strVal val="visible"/>
                                      </p:to>
                                    </p:set>
                                    <p:animEffect transition="in" filter="wipe(right)">
                                      <p:cBhvr>
                                        <p:cTn id="18" dur="500"/>
                                        <p:tgtEl>
                                          <p:spTgt spid="16794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67951"/>
                                        </p:tgtEl>
                                        <p:attrNameLst>
                                          <p:attrName>style.visibility</p:attrName>
                                        </p:attrNameLst>
                                      </p:cBhvr>
                                      <p:to>
                                        <p:strVal val="visible"/>
                                      </p:to>
                                    </p:set>
                                    <p:animEffect transition="in" filter="wipe(left)">
                                      <p:cBhvr>
                                        <p:cTn id="21" dur="500"/>
                                        <p:tgtEl>
                                          <p:spTgt spid="16795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7946">
                                            <p:txEl>
                                              <p:pRg st="0" end="0"/>
                                            </p:txEl>
                                          </p:spTgt>
                                        </p:tgtEl>
                                        <p:attrNameLst>
                                          <p:attrName>style.visibility</p:attrName>
                                        </p:attrNameLst>
                                      </p:cBhvr>
                                      <p:to>
                                        <p:strVal val="visible"/>
                                      </p:to>
                                    </p:set>
                                    <p:animEffect transition="in" filter="dissolve">
                                      <p:cBhvr>
                                        <p:cTn id="26" dur="500"/>
                                        <p:tgtEl>
                                          <p:spTgt spid="1679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6" grpId="0" build="p" autoUpdateAnimBg="0"/>
      <p:bldP spid="167947" grpId="0" animBg="1"/>
      <p:bldP spid="167948" grpId="0" animBg="1"/>
      <p:bldP spid="167949" grpId="0" animBg="1"/>
      <p:bldP spid="167950" grpId="0" animBg="1"/>
      <p:bldP spid="1679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52400"/>
            <a:ext cx="9144000" cy="973138"/>
          </a:xfrm>
        </p:spPr>
        <p:txBody>
          <a:bodyPr/>
          <a:lstStyle/>
          <a:p>
            <a:r>
              <a:rPr lang="en-GB" smtClean="0">
                <a:latin typeface="Arial" charset="0"/>
                <a:cs typeface="Arial" charset="0"/>
              </a:rPr>
              <a:t>Practical Exercise</a:t>
            </a:r>
            <a:endParaRPr lang="en-US" smtClean="0">
              <a:latin typeface="Arial" charset="0"/>
              <a:cs typeface="Arial" charset="0"/>
            </a:endParaRPr>
          </a:p>
        </p:txBody>
      </p:sp>
      <p:sp>
        <p:nvSpPr>
          <p:cNvPr id="24579" name="Rectangle 3"/>
          <p:cNvSpPr>
            <a:spLocks noGrp="1" noChangeArrowheads="1"/>
          </p:cNvSpPr>
          <p:nvPr>
            <p:ph type="body" idx="1"/>
          </p:nvPr>
        </p:nvSpPr>
        <p:spPr/>
        <p:txBody>
          <a:bodyPr/>
          <a:lstStyle/>
          <a:p>
            <a:pPr marL="0" indent="0" algn="just"/>
            <a:r>
              <a:rPr lang="en-US" smtClean="0">
                <a:latin typeface="Arial" charset="0"/>
                <a:cs typeface="Arial" charset="0"/>
              </a:rPr>
              <a:t>Now, if you push the edges of the paper inwards, it distorts easily, because it has very little resistance to compression loads. Because the paper is so thin, it will crumple, or </a:t>
            </a:r>
            <a:r>
              <a:rPr lang="en-US" b="1" smtClean="0">
                <a:latin typeface="Arial" charset="0"/>
                <a:cs typeface="Arial" charset="0"/>
              </a:rPr>
              <a:t>buckle</a:t>
            </a:r>
            <a:r>
              <a:rPr lang="en-US" smtClean="0">
                <a:latin typeface="Arial" charset="0"/>
                <a:cs typeface="Arial" charset="0"/>
              </a:rPr>
              <a:t> easily.</a:t>
            </a:r>
          </a:p>
        </p:txBody>
      </p:sp>
      <p:sp>
        <p:nvSpPr>
          <p:cNvPr id="168964" name="Text Box 4"/>
          <p:cNvSpPr txBox="1">
            <a:spLocks noChangeArrowheads="1"/>
          </p:cNvSpPr>
          <p:nvPr/>
        </p:nvSpPr>
        <p:spPr bwMode="auto">
          <a:xfrm>
            <a:off x="2654300" y="5367338"/>
            <a:ext cx="3581400" cy="366712"/>
          </a:xfrm>
          <a:prstGeom prst="rect">
            <a:avLst/>
          </a:prstGeom>
          <a:noFill/>
          <a:ln w="9525">
            <a:noFill/>
            <a:miter lim="800000"/>
            <a:headEnd/>
            <a:tailEnd/>
          </a:ln>
        </p:spPr>
        <p:txBody>
          <a:bodyPr>
            <a:spAutoFit/>
          </a:bodyPr>
          <a:lstStyle/>
          <a:p>
            <a:pPr>
              <a:spcBef>
                <a:spcPct val="50000"/>
              </a:spcBef>
            </a:pPr>
            <a:r>
              <a:rPr lang="en-US" i="1">
                <a:solidFill>
                  <a:srgbClr val="FFFF00"/>
                </a:solidFill>
              </a:rPr>
              <a:t>The paper is weak in compression</a:t>
            </a:r>
            <a:endParaRPr lang="en-GB" i="1">
              <a:solidFill>
                <a:srgbClr val="FFFF00"/>
              </a:solidFill>
            </a:endParaRPr>
          </a:p>
        </p:txBody>
      </p:sp>
      <p:sp>
        <p:nvSpPr>
          <p:cNvPr id="168966" name="AutoShape 6"/>
          <p:cNvSpPr>
            <a:spLocks noChangeArrowheads="1"/>
          </p:cNvSpPr>
          <p:nvPr/>
        </p:nvSpPr>
        <p:spPr bwMode="auto">
          <a:xfrm>
            <a:off x="6083300" y="4076700"/>
            <a:ext cx="576263" cy="649288"/>
          </a:xfrm>
          <a:prstGeom prst="leftArrow">
            <a:avLst>
              <a:gd name="adj1" fmla="val 50000"/>
              <a:gd name="adj2" fmla="val 25000"/>
            </a:avLst>
          </a:prstGeom>
          <a:solidFill>
            <a:srgbClr val="FF6600"/>
          </a:solidFill>
          <a:ln w="9525">
            <a:solidFill>
              <a:srgbClr val="FFFF00"/>
            </a:solidFill>
            <a:miter lim="800000"/>
            <a:headEnd/>
            <a:tailEnd/>
          </a:ln>
        </p:spPr>
        <p:txBody>
          <a:bodyPr wrap="none" anchor="ctr"/>
          <a:lstStyle/>
          <a:p>
            <a:endParaRPr lang="en-US"/>
          </a:p>
        </p:txBody>
      </p:sp>
      <p:sp>
        <p:nvSpPr>
          <p:cNvPr id="168967" name="AutoShape 7"/>
          <p:cNvSpPr>
            <a:spLocks noChangeArrowheads="1"/>
          </p:cNvSpPr>
          <p:nvPr/>
        </p:nvSpPr>
        <p:spPr bwMode="auto">
          <a:xfrm rot="10800000">
            <a:off x="2195513" y="4149725"/>
            <a:ext cx="576262" cy="649288"/>
          </a:xfrm>
          <a:prstGeom prst="leftArrow">
            <a:avLst>
              <a:gd name="adj1" fmla="val 50000"/>
              <a:gd name="adj2" fmla="val 25000"/>
            </a:avLst>
          </a:prstGeom>
          <a:solidFill>
            <a:srgbClr val="FF6600"/>
          </a:solidFill>
          <a:ln w="9525">
            <a:solidFill>
              <a:srgbClr val="FFFF00"/>
            </a:solidFill>
            <a:miter lim="800000"/>
            <a:headEnd/>
            <a:tailEnd/>
          </a:ln>
        </p:spPr>
        <p:txBody>
          <a:bodyPr wrap="none" anchor="ctr"/>
          <a:lstStyle/>
          <a:p>
            <a:endParaRPr lang="en-US"/>
          </a:p>
        </p:txBody>
      </p:sp>
      <p:pic>
        <p:nvPicPr>
          <p:cNvPr id="168968" name="Picture 8"/>
          <p:cNvPicPr>
            <a:picLocks noChangeAspect="1" noChangeArrowheads="1"/>
          </p:cNvPicPr>
          <p:nvPr/>
        </p:nvPicPr>
        <p:blipFill>
          <a:blip r:embed="rId3" cstate="print"/>
          <a:srcRect/>
          <a:stretch>
            <a:fillRect/>
          </a:stretch>
        </p:blipFill>
        <p:spPr bwMode="auto">
          <a:xfrm>
            <a:off x="2819400" y="3429000"/>
            <a:ext cx="3200400" cy="1870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9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68967"/>
                                        </p:tgtEl>
                                        <p:attrNameLst>
                                          <p:attrName>style.visibility</p:attrName>
                                        </p:attrNameLst>
                                      </p:cBhvr>
                                      <p:to>
                                        <p:strVal val="visible"/>
                                      </p:to>
                                    </p:set>
                                    <p:animEffect transition="in" filter="wipe(left)">
                                      <p:cBhvr>
                                        <p:cTn id="11" dur="500"/>
                                        <p:tgtEl>
                                          <p:spTgt spid="168967"/>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68966"/>
                                        </p:tgtEl>
                                        <p:attrNameLst>
                                          <p:attrName>style.visibility</p:attrName>
                                        </p:attrNameLst>
                                      </p:cBhvr>
                                      <p:to>
                                        <p:strVal val="visible"/>
                                      </p:to>
                                    </p:set>
                                    <p:animEffect transition="in" filter="wipe(right)">
                                      <p:cBhvr>
                                        <p:cTn id="14" dur="500"/>
                                        <p:tgtEl>
                                          <p:spTgt spid="16896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68964">
                                            <p:txEl>
                                              <p:pRg st="0" end="0"/>
                                            </p:txEl>
                                          </p:spTgt>
                                        </p:tgtEl>
                                        <p:attrNameLst>
                                          <p:attrName>style.visibility</p:attrName>
                                        </p:attrNameLst>
                                      </p:cBhvr>
                                      <p:to>
                                        <p:strVal val="visible"/>
                                      </p:to>
                                    </p:set>
                                    <p:animEffect transition="in" filter="dissolve">
                                      <p:cBhvr>
                                        <p:cTn id="19" dur="500"/>
                                        <p:tgtEl>
                                          <p:spTgt spid="1689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build="p" autoUpdateAnimBg="0" advAuto="0"/>
      <p:bldP spid="168966" grpId="0" animBg="1"/>
      <p:bldP spid="16896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533400" y="152400"/>
            <a:ext cx="8610600" cy="973138"/>
          </a:xfrm>
        </p:spPr>
        <p:txBody>
          <a:bodyPr/>
          <a:lstStyle/>
          <a:p>
            <a:r>
              <a:rPr lang="en-GB" smtClean="0">
                <a:latin typeface="Arial" charset="0"/>
                <a:cs typeface="Arial" charset="0"/>
              </a:rPr>
              <a:t>Practical Exercise</a:t>
            </a:r>
            <a:endParaRPr lang="en-US" smtClean="0">
              <a:latin typeface="Arial" charset="0"/>
              <a:cs typeface="Arial" charset="0"/>
            </a:endParaRPr>
          </a:p>
        </p:txBody>
      </p:sp>
      <p:sp>
        <p:nvSpPr>
          <p:cNvPr id="169987" name="Rectangle 3"/>
          <p:cNvSpPr>
            <a:spLocks noGrp="1" noChangeArrowheads="1"/>
          </p:cNvSpPr>
          <p:nvPr>
            <p:ph type="body" idx="1"/>
          </p:nvPr>
        </p:nvSpPr>
        <p:spPr>
          <a:xfrm>
            <a:off x="533400" y="1196975"/>
            <a:ext cx="8077200" cy="5472113"/>
          </a:xfrm>
        </p:spPr>
        <p:txBody>
          <a:bodyPr/>
          <a:lstStyle/>
          <a:p>
            <a:pPr marL="0" indent="0" algn="just"/>
            <a:r>
              <a:rPr lang="en-GB" smtClean="0">
                <a:latin typeface="Arial" charset="0"/>
                <a:cs typeface="Arial" charset="0"/>
              </a:rPr>
              <a:t>Now if we roll a same size piece of paper into a cylinder (along the long side), and then push the ends together. It is now much stronger, because of its shape. </a:t>
            </a: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r>
              <a:rPr lang="en-GB" smtClean="0">
                <a:latin typeface="Arial" charset="0"/>
                <a:cs typeface="Arial" charset="0"/>
              </a:rPr>
              <a:t>So the sides of the bridge are important to support the top and bottom, preventing the bridge buckling and distorting out of shape. Try balancing a weight on the top and see what happens.</a:t>
            </a:r>
            <a:endParaRPr lang="en-US" smtClean="0">
              <a:latin typeface="Arial" charset="0"/>
              <a:cs typeface="Arial" charset="0"/>
            </a:endParaRPr>
          </a:p>
        </p:txBody>
      </p:sp>
      <p:sp>
        <p:nvSpPr>
          <p:cNvPr id="169989" name="AutoShape 5"/>
          <p:cNvSpPr>
            <a:spLocks noChangeArrowheads="1"/>
          </p:cNvSpPr>
          <p:nvPr/>
        </p:nvSpPr>
        <p:spPr bwMode="auto">
          <a:xfrm>
            <a:off x="7524750" y="3284538"/>
            <a:ext cx="576263" cy="649287"/>
          </a:xfrm>
          <a:prstGeom prst="leftArrow">
            <a:avLst>
              <a:gd name="adj1" fmla="val 50000"/>
              <a:gd name="adj2" fmla="val 25000"/>
            </a:avLst>
          </a:prstGeom>
          <a:solidFill>
            <a:srgbClr val="FF6600"/>
          </a:solidFill>
          <a:ln w="9525">
            <a:solidFill>
              <a:srgbClr val="FFFF00"/>
            </a:solidFill>
            <a:miter lim="800000"/>
            <a:headEnd/>
            <a:tailEnd/>
          </a:ln>
        </p:spPr>
        <p:txBody>
          <a:bodyPr wrap="none" anchor="ctr"/>
          <a:lstStyle/>
          <a:p>
            <a:endParaRPr lang="en-US"/>
          </a:p>
        </p:txBody>
      </p:sp>
      <p:sp>
        <p:nvSpPr>
          <p:cNvPr id="169990" name="AutoShape 6"/>
          <p:cNvSpPr>
            <a:spLocks noChangeArrowheads="1"/>
          </p:cNvSpPr>
          <p:nvPr/>
        </p:nvSpPr>
        <p:spPr bwMode="auto">
          <a:xfrm rot="10800000">
            <a:off x="1116013" y="3284538"/>
            <a:ext cx="576262" cy="649287"/>
          </a:xfrm>
          <a:prstGeom prst="leftArrow">
            <a:avLst>
              <a:gd name="adj1" fmla="val 50000"/>
              <a:gd name="adj2" fmla="val 25000"/>
            </a:avLst>
          </a:prstGeom>
          <a:solidFill>
            <a:srgbClr val="FF6600"/>
          </a:solidFill>
          <a:ln w="9525">
            <a:solidFill>
              <a:srgbClr val="FFFF00"/>
            </a:solidFill>
            <a:miter lim="800000"/>
            <a:headEnd/>
            <a:tailEnd/>
          </a:ln>
        </p:spPr>
        <p:txBody>
          <a:bodyPr wrap="none" anchor="ctr"/>
          <a:lstStyle/>
          <a:p>
            <a:endParaRPr lang="en-US"/>
          </a:p>
        </p:txBody>
      </p:sp>
      <p:graphicFrame>
        <p:nvGraphicFramePr>
          <p:cNvPr id="1026" name="Object 9"/>
          <p:cNvGraphicFramePr>
            <a:graphicFrameLocks noChangeAspect="1"/>
          </p:cNvGraphicFramePr>
          <p:nvPr/>
        </p:nvGraphicFramePr>
        <p:xfrm>
          <a:off x="1800225" y="3079750"/>
          <a:ext cx="5643563" cy="1111250"/>
        </p:xfrm>
        <a:graphic>
          <a:graphicData uri="http://schemas.openxmlformats.org/presentationml/2006/ole">
            <p:oleObj spid="_x0000_s1026" name="Bitmap Image" r:id="rId4" imgW="5952381" imgH="1171429" progId="Paint.Pictur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69990"/>
                                        </p:tgtEl>
                                        <p:attrNameLst>
                                          <p:attrName>style.visibility</p:attrName>
                                        </p:attrNameLst>
                                      </p:cBhvr>
                                      <p:to>
                                        <p:strVal val="visible"/>
                                      </p:to>
                                    </p:set>
                                    <p:animEffect transition="in" filter="wipe(left)">
                                      <p:cBhvr>
                                        <p:cTn id="11" dur="500"/>
                                        <p:tgtEl>
                                          <p:spTgt spid="16999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69989"/>
                                        </p:tgtEl>
                                        <p:attrNameLst>
                                          <p:attrName>style.visibility</p:attrName>
                                        </p:attrNameLst>
                                      </p:cBhvr>
                                      <p:to>
                                        <p:strVal val="visible"/>
                                      </p:to>
                                    </p:set>
                                    <p:animEffect transition="in" filter="wipe(right)">
                                      <p:cBhvr>
                                        <p:cTn id="14" dur="500"/>
                                        <p:tgtEl>
                                          <p:spTgt spid="16998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9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p:bldP spid="169989" grpId="0" animBg="1"/>
      <p:bldP spid="16999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r>
              <a:rPr lang="en-GB" smtClean="0">
                <a:latin typeface="Arial" charset="0"/>
                <a:cs typeface="Arial" charset="0"/>
              </a:rPr>
              <a:t>Practical Exercise</a:t>
            </a:r>
            <a:endParaRPr lang="en-US" smtClean="0">
              <a:latin typeface="Arial" charset="0"/>
              <a:cs typeface="Arial" charset="0"/>
            </a:endParaRPr>
          </a:p>
        </p:txBody>
      </p:sp>
      <p:sp>
        <p:nvSpPr>
          <p:cNvPr id="171011" name="Rectangle 3"/>
          <p:cNvSpPr>
            <a:spLocks noGrp="1" noChangeArrowheads="1"/>
          </p:cNvSpPr>
          <p:nvPr>
            <p:ph type="body" idx="1"/>
          </p:nvPr>
        </p:nvSpPr>
        <p:spPr>
          <a:xfrm>
            <a:off x="533400" y="1196975"/>
            <a:ext cx="8077200" cy="5472113"/>
          </a:xfrm>
        </p:spPr>
        <p:txBody>
          <a:bodyPr/>
          <a:lstStyle/>
          <a:p>
            <a:pPr marL="0" indent="0" algn="just"/>
            <a:r>
              <a:rPr lang="en-GB" smtClean="0">
                <a:latin typeface="Arial" charset="0"/>
                <a:cs typeface="Arial" charset="0"/>
              </a:rPr>
              <a:t>When our paper tube does fail, it is because the walls buckle. </a:t>
            </a:r>
          </a:p>
          <a:p>
            <a:pPr marL="0" indent="0" algn="just"/>
            <a:endParaRPr lang="en-GB" sz="1000" smtClean="0">
              <a:latin typeface="Arial" charset="0"/>
              <a:cs typeface="Arial" charset="0"/>
            </a:endParaRPr>
          </a:p>
          <a:p>
            <a:pPr marL="0" indent="0" algn="just"/>
            <a:r>
              <a:rPr lang="en-GB" smtClean="0">
                <a:latin typeface="Arial" charset="0"/>
                <a:cs typeface="Arial" charset="0"/>
              </a:rPr>
              <a:t>Try making a shorter tube, and see if it will support more weight. If we braced the inside or corrugated the walls, it would prevent them buckling, and make it even stronger. </a:t>
            </a: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r>
              <a:rPr lang="en-GB" smtClean="0">
                <a:latin typeface="Arial" charset="0"/>
                <a:cs typeface="Arial" charset="0"/>
              </a:rPr>
              <a:t>We can do this to the bridge, and use even thinner walls, provided they are properly braced.</a:t>
            </a:r>
            <a:endParaRPr lang="en-US" smtClean="0">
              <a:latin typeface="Arial" charset="0"/>
              <a:cs typeface="Arial" charset="0"/>
            </a:endParaRPr>
          </a:p>
        </p:txBody>
      </p:sp>
      <p:graphicFrame>
        <p:nvGraphicFramePr>
          <p:cNvPr id="171014" name="Object 6"/>
          <p:cNvGraphicFramePr>
            <a:graphicFrameLocks noChangeAspect="1"/>
          </p:cNvGraphicFramePr>
          <p:nvPr/>
        </p:nvGraphicFramePr>
        <p:xfrm>
          <a:off x="838200" y="3962400"/>
          <a:ext cx="3438525" cy="1057275"/>
        </p:xfrm>
        <a:graphic>
          <a:graphicData uri="http://schemas.openxmlformats.org/presentationml/2006/ole">
            <p:oleObj spid="_x0000_s2050" name="Bitmap Image" r:id="rId4" imgW="3438095" imgH="1057423" progId="Paint.Picture">
              <p:embed/>
            </p:oleObj>
          </a:graphicData>
        </a:graphic>
      </p:graphicFrame>
      <p:graphicFrame>
        <p:nvGraphicFramePr>
          <p:cNvPr id="171015" name="Object 7"/>
          <p:cNvGraphicFramePr>
            <a:graphicFrameLocks noChangeAspect="1"/>
          </p:cNvGraphicFramePr>
          <p:nvPr/>
        </p:nvGraphicFramePr>
        <p:xfrm>
          <a:off x="4572000" y="3962400"/>
          <a:ext cx="3695700" cy="1123950"/>
        </p:xfrm>
        <a:graphic>
          <a:graphicData uri="http://schemas.openxmlformats.org/presentationml/2006/ole">
            <p:oleObj spid="_x0000_s2051" name="Bitmap Image" r:id="rId5" imgW="3696216" imgH="1123810" progId="Paint.Pictur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0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10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10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10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5" name="Rectangle 3"/>
          <p:cNvSpPr>
            <a:spLocks noGrp="1" noChangeArrowheads="1"/>
          </p:cNvSpPr>
          <p:nvPr>
            <p:ph type="body" idx="1"/>
          </p:nvPr>
        </p:nvSpPr>
        <p:spPr>
          <a:xfrm>
            <a:off x="533400" y="1196975"/>
            <a:ext cx="8077200" cy="5400675"/>
          </a:xfrm>
        </p:spPr>
        <p:txBody>
          <a:bodyPr/>
          <a:lstStyle/>
          <a:p>
            <a:pPr marL="0" indent="0" algn="just">
              <a:spcBef>
                <a:spcPct val="50000"/>
              </a:spcBef>
            </a:pPr>
            <a:r>
              <a:rPr lang="en-GB" smtClean="0">
                <a:latin typeface="Arial" charset="0"/>
                <a:cs typeface="Arial" charset="0"/>
              </a:rPr>
              <a:t>It is now much lighter, and looks something like a modern bridge or part of an airframe.</a:t>
            </a:r>
          </a:p>
          <a:p>
            <a:pPr marL="0" indent="0" algn="just">
              <a:spcBef>
                <a:spcPct val="50000"/>
              </a:spcBef>
            </a:pPr>
            <a:endParaRPr lang="en-GB" smtClean="0">
              <a:latin typeface="Arial" charset="0"/>
              <a:cs typeface="Arial" charset="0"/>
            </a:endParaRPr>
          </a:p>
          <a:p>
            <a:pPr marL="0" indent="0" algn="just">
              <a:spcBef>
                <a:spcPct val="50000"/>
              </a:spcBef>
            </a:pPr>
            <a:endParaRPr lang="en-GB" smtClean="0">
              <a:latin typeface="Arial" charset="0"/>
              <a:cs typeface="Arial" charset="0"/>
            </a:endParaRPr>
          </a:p>
          <a:p>
            <a:pPr marL="0" indent="0" algn="just">
              <a:spcBef>
                <a:spcPct val="50000"/>
              </a:spcBef>
            </a:pPr>
            <a:endParaRPr lang="en-GB" smtClean="0">
              <a:latin typeface="Arial" charset="0"/>
              <a:cs typeface="Arial" charset="0"/>
            </a:endParaRPr>
          </a:p>
          <a:p>
            <a:pPr marL="0" indent="0" algn="just">
              <a:spcBef>
                <a:spcPct val="50000"/>
              </a:spcBef>
            </a:pPr>
            <a:endParaRPr lang="en-GB" smtClean="0">
              <a:latin typeface="Arial" charset="0"/>
              <a:cs typeface="Arial" charset="0"/>
            </a:endParaRPr>
          </a:p>
          <a:p>
            <a:pPr marL="0" indent="0" algn="just">
              <a:spcBef>
                <a:spcPct val="50000"/>
              </a:spcBef>
            </a:pPr>
            <a:endParaRPr lang="en-GB" smtClean="0">
              <a:latin typeface="Arial" charset="0"/>
              <a:cs typeface="Arial" charset="0"/>
            </a:endParaRPr>
          </a:p>
          <a:p>
            <a:pPr marL="0" indent="0" algn="just">
              <a:spcBef>
                <a:spcPct val="50000"/>
              </a:spcBef>
            </a:pPr>
            <a:endParaRPr lang="en-GB" smtClean="0">
              <a:latin typeface="Arial" charset="0"/>
              <a:cs typeface="Arial" charset="0"/>
            </a:endParaRPr>
          </a:p>
          <a:p>
            <a:pPr marL="0" indent="0" algn="just">
              <a:spcBef>
                <a:spcPct val="50000"/>
              </a:spcBef>
            </a:pPr>
            <a:r>
              <a:rPr lang="en-GB" smtClean="0">
                <a:latin typeface="Arial" charset="0"/>
                <a:cs typeface="Arial" charset="0"/>
              </a:rPr>
              <a:t>However, this is a beam supported at both ends. Let us now look at a beam only supported at one end</a:t>
            </a:r>
            <a:endParaRPr lang="en-US" smtClean="0">
              <a:latin typeface="Arial" charset="0"/>
              <a:cs typeface="Arial" charset="0"/>
            </a:endParaRPr>
          </a:p>
        </p:txBody>
      </p:sp>
      <p:sp>
        <p:nvSpPr>
          <p:cNvPr id="172041" name="Rectangle 9"/>
          <p:cNvSpPr>
            <a:spLocks noChangeArrowheads="1"/>
          </p:cNvSpPr>
          <p:nvPr/>
        </p:nvSpPr>
        <p:spPr bwMode="auto">
          <a:xfrm>
            <a:off x="1143000" y="2057400"/>
            <a:ext cx="6858000" cy="3200400"/>
          </a:xfrm>
          <a:prstGeom prst="rect">
            <a:avLst/>
          </a:prstGeom>
          <a:solidFill>
            <a:schemeClr val="bg1"/>
          </a:solidFill>
          <a:ln w="9525">
            <a:solidFill>
              <a:srgbClr val="FFFF00"/>
            </a:solidFill>
            <a:miter lim="800000"/>
            <a:headEnd/>
            <a:tailEnd/>
          </a:ln>
        </p:spPr>
        <p:txBody>
          <a:bodyPr wrap="none" anchor="ctr"/>
          <a:lstStyle/>
          <a:p>
            <a:endParaRPr lang="en-US"/>
          </a:p>
        </p:txBody>
      </p:sp>
      <p:sp>
        <p:nvSpPr>
          <p:cNvPr id="25604" name="Rectangle 2"/>
          <p:cNvSpPr>
            <a:spLocks noGrp="1" noChangeArrowheads="1"/>
          </p:cNvSpPr>
          <p:nvPr>
            <p:ph type="title"/>
          </p:nvPr>
        </p:nvSpPr>
        <p:spPr/>
        <p:txBody>
          <a:bodyPr/>
          <a:lstStyle/>
          <a:p>
            <a:r>
              <a:rPr lang="en-GB" smtClean="0">
                <a:latin typeface="Arial" charset="0"/>
                <a:cs typeface="Arial" charset="0"/>
              </a:rPr>
              <a:t>Back to that Bridge!</a:t>
            </a:r>
            <a:endParaRPr lang="en-US" smtClean="0">
              <a:latin typeface="Arial" charset="0"/>
              <a:cs typeface="Arial" charset="0"/>
            </a:endParaRPr>
          </a:p>
        </p:txBody>
      </p:sp>
      <p:pic>
        <p:nvPicPr>
          <p:cNvPr id="172036" name="Picture 4"/>
          <p:cNvPicPr>
            <a:picLocks noChangeAspect="1" noChangeArrowheads="1"/>
          </p:cNvPicPr>
          <p:nvPr/>
        </p:nvPicPr>
        <p:blipFill>
          <a:blip r:embed="rId3" cstate="print"/>
          <a:srcRect/>
          <a:stretch>
            <a:fillRect/>
          </a:stretch>
        </p:blipFill>
        <p:spPr bwMode="auto">
          <a:xfrm>
            <a:off x="1195388" y="3971925"/>
            <a:ext cx="6753225" cy="1257300"/>
          </a:xfrm>
          <a:prstGeom prst="rect">
            <a:avLst/>
          </a:prstGeom>
          <a:noFill/>
          <a:ln w="9525">
            <a:noFill/>
            <a:miter lim="800000"/>
            <a:headEnd/>
            <a:tailEnd/>
          </a:ln>
        </p:spPr>
      </p:pic>
      <p:pic>
        <p:nvPicPr>
          <p:cNvPr id="172037" name="Picture 5" descr="cadet5"/>
          <p:cNvPicPr>
            <a:picLocks noChangeAspect="1" noChangeArrowheads="1"/>
          </p:cNvPicPr>
          <p:nvPr/>
        </p:nvPicPr>
        <p:blipFill>
          <a:blip r:embed="rId4" cstate="print">
            <a:clrChange>
              <a:clrFrom>
                <a:srgbClr val="F3F3F5"/>
              </a:clrFrom>
              <a:clrTo>
                <a:srgbClr val="F3F3F5">
                  <a:alpha val="0"/>
                </a:srgbClr>
              </a:clrTo>
            </a:clrChange>
            <a:lum contrast="6000"/>
          </a:blip>
          <a:srcRect b="3796"/>
          <a:stretch>
            <a:fillRect/>
          </a:stretch>
        </p:blipFill>
        <p:spPr bwMode="auto">
          <a:xfrm>
            <a:off x="5105400" y="2057400"/>
            <a:ext cx="855663" cy="1677988"/>
          </a:xfrm>
          <a:prstGeom prst="rect">
            <a:avLst/>
          </a:prstGeom>
          <a:noFill/>
          <a:ln w="9525">
            <a:noFill/>
            <a:miter lim="800000"/>
            <a:headEnd/>
            <a:tailEnd/>
          </a:ln>
        </p:spPr>
      </p:pic>
      <p:pic>
        <p:nvPicPr>
          <p:cNvPr id="172038" name="Picture 6" descr="cadet2"/>
          <p:cNvPicPr>
            <a:picLocks noChangeAspect="1" noChangeArrowheads="1"/>
          </p:cNvPicPr>
          <p:nvPr/>
        </p:nvPicPr>
        <p:blipFill>
          <a:blip r:embed="rId5" cstate="print">
            <a:clrChange>
              <a:clrFrom>
                <a:srgbClr val="F1F2F6"/>
              </a:clrFrom>
              <a:clrTo>
                <a:srgbClr val="F1F2F6">
                  <a:alpha val="0"/>
                </a:srgbClr>
              </a:clrTo>
            </a:clrChange>
            <a:lum contrast="6000"/>
          </a:blip>
          <a:srcRect b="2994"/>
          <a:stretch>
            <a:fillRect/>
          </a:stretch>
        </p:blipFill>
        <p:spPr bwMode="auto">
          <a:xfrm>
            <a:off x="3389313" y="2438400"/>
            <a:ext cx="1233487" cy="1584325"/>
          </a:xfrm>
          <a:prstGeom prst="rect">
            <a:avLst/>
          </a:prstGeom>
          <a:noFill/>
          <a:ln w="9525">
            <a:noFill/>
            <a:miter lim="800000"/>
            <a:headEnd/>
            <a:tailEnd/>
          </a:ln>
        </p:spPr>
      </p:pic>
      <p:sp>
        <p:nvSpPr>
          <p:cNvPr id="172039" name="Freeform 7"/>
          <p:cNvSpPr>
            <a:spLocks/>
          </p:cNvSpPr>
          <p:nvPr/>
        </p:nvSpPr>
        <p:spPr bwMode="auto">
          <a:xfrm>
            <a:off x="5343525" y="3651250"/>
            <a:ext cx="528638" cy="355600"/>
          </a:xfrm>
          <a:custGeom>
            <a:avLst/>
            <a:gdLst>
              <a:gd name="T0" fmla="*/ 497433413 w 318"/>
              <a:gd name="T1" fmla="*/ 75224149 h 205"/>
              <a:gd name="T2" fmla="*/ 198973999 w 318"/>
              <a:gd name="T3" fmla="*/ 138411675 h 205"/>
              <a:gd name="T4" fmla="*/ 696407361 w 318"/>
              <a:gd name="T5" fmla="*/ 264788463 h 205"/>
              <a:gd name="T6" fmla="*/ 787602368 w 318"/>
              <a:gd name="T7" fmla="*/ 300894862 h 205"/>
              <a:gd name="T8" fmla="*/ 795894334 w 318"/>
              <a:gd name="T9" fmla="*/ 409217528 h 205"/>
              <a:gd name="T10" fmla="*/ 729568577 w 318"/>
              <a:gd name="T11" fmla="*/ 454352695 h 205"/>
              <a:gd name="T12" fmla="*/ 273588450 w 318"/>
              <a:gd name="T13" fmla="*/ 382138162 h 205"/>
              <a:gd name="T14" fmla="*/ 41453196 w 318"/>
              <a:gd name="T15" fmla="*/ 418244561 h 205"/>
              <a:gd name="T16" fmla="*/ 0 w 318"/>
              <a:gd name="T17" fmla="*/ 499486236 h 205"/>
              <a:gd name="T18" fmla="*/ 132648242 w 318"/>
              <a:gd name="T19" fmla="*/ 598781869 h 205"/>
              <a:gd name="T20" fmla="*/ 182391729 w 318"/>
              <a:gd name="T21" fmla="*/ 616835936 h 205"/>
              <a:gd name="T22" fmla="*/ 464270535 w 318"/>
              <a:gd name="T23" fmla="*/ 607808902 h 205"/>
              <a:gd name="T24" fmla="*/ 679825090 w 318"/>
              <a:gd name="T25" fmla="*/ 535594370 h 205"/>
              <a:gd name="T26" fmla="*/ 804184638 w 318"/>
              <a:gd name="T27" fmla="*/ 544621403 h 205"/>
              <a:gd name="T28" fmla="*/ 878799245 w 318"/>
              <a:gd name="T29" fmla="*/ 607808902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8"/>
              <a:gd name="T46" fmla="*/ 0 h 205"/>
              <a:gd name="T47" fmla="*/ 318 w 318"/>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8" h="205">
                <a:moveTo>
                  <a:pt x="180" y="25"/>
                </a:moveTo>
                <a:cubicBezTo>
                  <a:pt x="112" y="27"/>
                  <a:pt x="87" y="0"/>
                  <a:pt x="72" y="46"/>
                </a:cubicBezTo>
                <a:cubicBezTo>
                  <a:pt x="84" y="120"/>
                  <a:pt x="201" y="87"/>
                  <a:pt x="252" y="88"/>
                </a:cubicBezTo>
                <a:cubicBezTo>
                  <a:pt x="279" y="95"/>
                  <a:pt x="269" y="89"/>
                  <a:pt x="285" y="100"/>
                </a:cubicBezTo>
                <a:cubicBezTo>
                  <a:pt x="289" y="113"/>
                  <a:pt x="293" y="122"/>
                  <a:pt x="288" y="136"/>
                </a:cubicBezTo>
                <a:cubicBezTo>
                  <a:pt x="285" y="145"/>
                  <a:pt x="264" y="151"/>
                  <a:pt x="264" y="151"/>
                </a:cubicBezTo>
                <a:cubicBezTo>
                  <a:pt x="206" y="148"/>
                  <a:pt x="155" y="135"/>
                  <a:pt x="99" y="127"/>
                </a:cubicBezTo>
                <a:cubicBezTo>
                  <a:pt x="73" y="128"/>
                  <a:pt x="39" y="123"/>
                  <a:pt x="15" y="139"/>
                </a:cubicBezTo>
                <a:cubicBezTo>
                  <a:pt x="1" y="160"/>
                  <a:pt x="5" y="150"/>
                  <a:pt x="0" y="166"/>
                </a:cubicBezTo>
                <a:cubicBezTo>
                  <a:pt x="6" y="185"/>
                  <a:pt x="30" y="193"/>
                  <a:pt x="48" y="199"/>
                </a:cubicBezTo>
                <a:cubicBezTo>
                  <a:pt x="54" y="201"/>
                  <a:pt x="66" y="205"/>
                  <a:pt x="66" y="205"/>
                </a:cubicBezTo>
                <a:cubicBezTo>
                  <a:pt x="100" y="204"/>
                  <a:pt x="134" y="204"/>
                  <a:pt x="168" y="202"/>
                </a:cubicBezTo>
                <a:cubicBezTo>
                  <a:pt x="195" y="201"/>
                  <a:pt x="220" y="183"/>
                  <a:pt x="246" y="178"/>
                </a:cubicBezTo>
                <a:cubicBezTo>
                  <a:pt x="261" y="179"/>
                  <a:pt x="276" y="178"/>
                  <a:pt x="291" y="181"/>
                </a:cubicBezTo>
                <a:cubicBezTo>
                  <a:pt x="302" y="184"/>
                  <a:pt x="318" y="202"/>
                  <a:pt x="318" y="202"/>
                </a:cubicBezTo>
              </a:path>
            </a:pathLst>
          </a:custGeom>
          <a:noFill/>
          <a:ln w="9525">
            <a:solidFill>
              <a:schemeClr val="tx1"/>
            </a:solidFill>
            <a:round/>
            <a:headEnd/>
            <a:tailEnd/>
          </a:ln>
        </p:spPr>
        <p:txBody>
          <a:bodyPr/>
          <a:lstStyle/>
          <a:p>
            <a:endParaRPr lang="en-GB"/>
          </a:p>
        </p:txBody>
      </p:sp>
      <p:sp>
        <p:nvSpPr>
          <p:cNvPr id="172040" name="Freeform 8"/>
          <p:cNvSpPr>
            <a:spLocks/>
          </p:cNvSpPr>
          <p:nvPr/>
        </p:nvSpPr>
        <p:spPr bwMode="auto">
          <a:xfrm>
            <a:off x="5102225" y="3711575"/>
            <a:ext cx="528638" cy="355600"/>
          </a:xfrm>
          <a:custGeom>
            <a:avLst/>
            <a:gdLst>
              <a:gd name="T0" fmla="*/ 497433413 w 318"/>
              <a:gd name="T1" fmla="*/ 75224149 h 205"/>
              <a:gd name="T2" fmla="*/ 198973999 w 318"/>
              <a:gd name="T3" fmla="*/ 138411675 h 205"/>
              <a:gd name="T4" fmla="*/ 696407361 w 318"/>
              <a:gd name="T5" fmla="*/ 264788463 h 205"/>
              <a:gd name="T6" fmla="*/ 787602368 w 318"/>
              <a:gd name="T7" fmla="*/ 300894862 h 205"/>
              <a:gd name="T8" fmla="*/ 795894334 w 318"/>
              <a:gd name="T9" fmla="*/ 409217528 h 205"/>
              <a:gd name="T10" fmla="*/ 729568577 w 318"/>
              <a:gd name="T11" fmla="*/ 454352695 h 205"/>
              <a:gd name="T12" fmla="*/ 273588450 w 318"/>
              <a:gd name="T13" fmla="*/ 382138162 h 205"/>
              <a:gd name="T14" fmla="*/ 41453196 w 318"/>
              <a:gd name="T15" fmla="*/ 418244561 h 205"/>
              <a:gd name="T16" fmla="*/ 0 w 318"/>
              <a:gd name="T17" fmla="*/ 499486236 h 205"/>
              <a:gd name="T18" fmla="*/ 132648242 w 318"/>
              <a:gd name="T19" fmla="*/ 598781869 h 205"/>
              <a:gd name="T20" fmla="*/ 182391729 w 318"/>
              <a:gd name="T21" fmla="*/ 616835936 h 205"/>
              <a:gd name="T22" fmla="*/ 464270535 w 318"/>
              <a:gd name="T23" fmla="*/ 607808902 h 205"/>
              <a:gd name="T24" fmla="*/ 679825090 w 318"/>
              <a:gd name="T25" fmla="*/ 535594370 h 205"/>
              <a:gd name="T26" fmla="*/ 804184638 w 318"/>
              <a:gd name="T27" fmla="*/ 544621403 h 205"/>
              <a:gd name="T28" fmla="*/ 878799245 w 318"/>
              <a:gd name="T29" fmla="*/ 607808902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8"/>
              <a:gd name="T46" fmla="*/ 0 h 205"/>
              <a:gd name="T47" fmla="*/ 318 w 318"/>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8" h="205">
                <a:moveTo>
                  <a:pt x="180" y="25"/>
                </a:moveTo>
                <a:cubicBezTo>
                  <a:pt x="112" y="27"/>
                  <a:pt x="87" y="0"/>
                  <a:pt x="72" y="46"/>
                </a:cubicBezTo>
                <a:cubicBezTo>
                  <a:pt x="84" y="120"/>
                  <a:pt x="201" y="87"/>
                  <a:pt x="252" y="88"/>
                </a:cubicBezTo>
                <a:cubicBezTo>
                  <a:pt x="279" y="95"/>
                  <a:pt x="269" y="89"/>
                  <a:pt x="285" y="100"/>
                </a:cubicBezTo>
                <a:cubicBezTo>
                  <a:pt x="289" y="113"/>
                  <a:pt x="293" y="122"/>
                  <a:pt x="288" y="136"/>
                </a:cubicBezTo>
                <a:cubicBezTo>
                  <a:pt x="285" y="145"/>
                  <a:pt x="264" y="151"/>
                  <a:pt x="264" y="151"/>
                </a:cubicBezTo>
                <a:cubicBezTo>
                  <a:pt x="206" y="148"/>
                  <a:pt x="155" y="135"/>
                  <a:pt x="99" y="127"/>
                </a:cubicBezTo>
                <a:cubicBezTo>
                  <a:pt x="73" y="128"/>
                  <a:pt x="39" y="123"/>
                  <a:pt x="15" y="139"/>
                </a:cubicBezTo>
                <a:cubicBezTo>
                  <a:pt x="1" y="160"/>
                  <a:pt x="5" y="150"/>
                  <a:pt x="0" y="166"/>
                </a:cubicBezTo>
                <a:cubicBezTo>
                  <a:pt x="6" y="185"/>
                  <a:pt x="30" y="193"/>
                  <a:pt x="48" y="199"/>
                </a:cubicBezTo>
                <a:cubicBezTo>
                  <a:pt x="54" y="201"/>
                  <a:pt x="66" y="205"/>
                  <a:pt x="66" y="205"/>
                </a:cubicBezTo>
                <a:cubicBezTo>
                  <a:pt x="100" y="204"/>
                  <a:pt x="134" y="204"/>
                  <a:pt x="168" y="202"/>
                </a:cubicBezTo>
                <a:cubicBezTo>
                  <a:pt x="195" y="201"/>
                  <a:pt x="220" y="183"/>
                  <a:pt x="246" y="178"/>
                </a:cubicBezTo>
                <a:cubicBezTo>
                  <a:pt x="261" y="179"/>
                  <a:pt x="276" y="178"/>
                  <a:pt x="291" y="181"/>
                </a:cubicBezTo>
                <a:cubicBezTo>
                  <a:pt x="302" y="184"/>
                  <a:pt x="318" y="202"/>
                  <a:pt x="318" y="202"/>
                </a:cubicBezTo>
              </a:path>
            </a:pathLst>
          </a:custGeom>
          <a:noFill/>
          <a:ln w="9525">
            <a:solidFill>
              <a:schemeClr val="tx1"/>
            </a:solidFill>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20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20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20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20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20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20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20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P spid="172041" grpId="0" animBg="1"/>
      <p:bldP spid="172039" grpId="0" animBg="1"/>
      <p:bldP spid="17204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9" name="Rectangle 3"/>
          <p:cNvSpPr>
            <a:spLocks noGrp="1" noChangeArrowheads="1"/>
          </p:cNvSpPr>
          <p:nvPr>
            <p:ph type="body" idx="1"/>
          </p:nvPr>
        </p:nvSpPr>
        <p:spPr>
          <a:xfrm>
            <a:off x="533400" y="1196975"/>
            <a:ext cx="8077200" cy="5472113"/>
          </a:xfrm>
        </p:spPr>
        <p:txBody>
          <a:bodyPr/>
          <a:lstStyle/>
          <a:p>
            <a:pPr marL="0" indent="0" algn="just">
              <a:lnSpc>
                <a:spcPct val="90000"/>
              </a:lnSpc>
            </a:pPr>
            <a:r>
              <a:rPr lang="en-GB" smtClean="0">
                <a:latin typeface="Arial" charset="0"/>
                <a:cs typeface="Arial" charset="0"/>
              </a:rPr>
              <a:t>So what happens if the bridge can be supported at one end only? </a:t>
            </a:r>
          </a:p>
          <a:p>
            <a:pPr marL="0" indent="0" algn="just">
              <a:lnSpc>
                <a:spcPct val="90000"/>
              </a:lnSpc>
            </a:pPr>
            <a:endParaRPr lang="en-GB" smtClean="0">
              <a:latin typeface="Arial" charset="0"/>
              <a:cs typeface="Arial" charset="0"/>
            </a:endParaRPr>
          </a:p>
          <a:p>
            <a:pPr marL="0" indent="0" algn="just">
              <a:lnSpc>
                <a:spcPct val="90000"/>
              </a:lnSpc>
            </a:pPr>
            <a:endParaRPr lang="en-GB" smtClean="0">
              <a:latin typeface="Arial" charset="0"/>
              <a:cs typeface="Arial" charset="0"/>
            </a:endParaRPr>
          </a:p>
          <a:p>
            <a:pPr marL="0" indent="0" algn="just">
              <a:lnSpc>
                <a:spcPct val="90000"/>
              </a:lnSpc>
            </a:pPr>
            <a:endParaRPr lang="en-GB" smtClean="0">
              <a:latin typeface="Arial" charset="0"/>
              <a:cs typeface="Arial" charset="0"/>
            </a:endParaRPr>
          </a:p>
          <a:p>
            <a:pPr marL="0" indent="0" algn="just">
              <a:lnSpc>
                <a:spcPct val="90000"/>
              </a:lnSpc>
            </a:pPr>
            <a:endParaRPr lang="en-GB" smtClean="0">
              <a:latin typeface="Arial" charset="0"/>
              <a:cs typeface="Arial" charset="0"/>
            </a:endParaRPr>
          </a:p>
          <a:p>
            <a:pPr marL="0" indent="0" algn="just">
              <a:lnSpc>
                <a:spcPct val="90000"/>
              </a:lnSpc>
            </a:pPr>
            <a:endParaRPr lang="en-GB" smtClean="0">
              <a:latin typeface="Arial" charset="0"/>
              <a:cs typeface="Arial" charset="0"/>
            </a:endParaRPr>
          </a:p>
          <a:p>
            <a:pPr marL="0" indent="0" algn="just">
              <a:lnSpc>
                <a:spcPct val="90000"/>
              </a:lnSpc>
            </a:pPr>
            <a:r>
              <a:rPr lang="en-GB" smtClean="0">
                <a:latin typeface="Arial" charset="0"/>
                <a:cs typeface="Arial" charset="0"/>
              </a:rPr>
              <a:t>Suppose our bridge is to be used as a diving board. It can still carry a load, but the whole of the force is taken at its supported end. </a:t>
            </a:r>
          </a:p>
          <a:p>
            <a:pPr marL="0" indent="0" algn="just">
              <a:lnSpc>
                <a:spcPct val="90000"/>
              </a:lnSpc>
            </a:pPr>
            <a:endParaRPr lang="en-GB" sz="1000" smtClean="0">
              <a:latin typeface="Arial" charset="0"/>
              <a:cs typeface="Arial" charset="0"/>
            </a:endParaRPr>
          </a:p>
          <a:p>
            <a:pPr marL="0" indent="0" algn="just">
              <a:lnSpc>
                <a:spcPct val="90000"/>
              </a:lnSpc>
            </a:pPr>
            <a:r>
              <a:rPr lang="en-GB" smtClean="0">
                <a:latin typeface="Arial" charset="0"/>
                <a:cs typeface="Arial" charset="0"/>
              </a:rPr>
              <a:t>Provided the outer, unsupported end is strong enough to carry the cadet, we could make it smaller than the </a:t>
            </a:r>
            <a:r>
              <a:rPr lang="en-GB" i="1" smtClean="0">
                <a:latin typeface="Arial" charset="0"/>
                <a:cs typeface="Arial" charset="0"/>
              </a:rPr>
              <a:t>supported </a:t>
            </a:r>
            <a:r>
              <a:rPr lang="en-GB" smtClean="0">
                <a:latin typeface="Arial" charset="0"/>
                <a:cs typeface="Arial" charset="0"/>
              </a:rPr>
              <a:t>end.</a:t>
            </a:r>
          </a:p>
          <a:p>
            <a:pPr marL="0" indent="0" algn="just">
              <a:lnSpc>
                <a:spcPct val="90000"/>
              </a:lnSpc>
            </a:pPr>
            <a:endParaRPr lang="en-US" smtClean="0">
              <a:latin typeface="Arial" charset="0"/>
              <a:cs typeface="Arial" charset="0"/>
            </a:endParaRPr>
          </a:p>
        </p:txBody>
      </p:sp>
      <p:sp>
        <p:nvSpPr>
          <p:cNvPr id="173062" name="Rectangle 6"/>
          <p:cNvSpPr>
            <a:spLocks noChangeArrowheads="1"/>
          </p:cNvSpPr>
          <p:nvPr/>
        </p:nvSpPr>
        <p:spPr bwMode="auto">
          <a:xfrm>
            <a:off x="1330325" y="1952625"/>
            <a:ext cx="6477000" cy="1981200"/>
          </a:xfrm>
          <a:prstGeom prst="rect">
            <a:avLst/>
          </a:prstGeom>
          <a:solidFill>
            <a:schemeClr val="bg1"/>
          </a:solidFill>
          <a:ln w="9525">
            <a:solidFill>
              <a:srgbClr val="FFFF00"/>
            </a:solidFill>
            <a:miter lim="800000"/>
            <a:headEnd/>
            <a:tailEnd/>
          </a:ln>
        </p:spPr>
        <p:txBody>
          <a:bodyPr wrap="none" anchor="ctr"/>
          <a:lstStyle/>
          <a:p>
            <a:endParaRPr lang="en-US"/>
          </a:p>
        </p:txBody>
      </p:sp>
      <p:sp>
        <p:nvSpPr>
          <p:cNvPr id="26628" name="Rectangle 2"/>
          <p:cNvSpPr>
            <a:spLocks noGrp="1" noChangeArrowheads="1"/>
          </p:cNvSpPr>
          <p:nvPr>
            <p:ph type="title"/>
          </p:nvPr>
        </p:nvSpPr>
        <p:spPr/>
        <p:txBody>
          <a:bodyPr/>
          <a:lstStyle/>
          <a:p>
            <a:r>
              <a:rPr lang="en-GB" smtClean="0">
                <a:latin typeface="Arial" charset="0"/>
                <a:cs typeface="Arial" charset="0"/>
              </a:rPr>
              <a:t>‘The Diving Board’</a:t>
            </a:r>
            <a:endParaRPr lang="en-US" smtClean="0">
              <a:latin typeface="Arial" charset="0"/>
              <a:cs typeface="Arial" charset="0"/>
            </a:endParaRPr>
          </a:p>
        </p:txBody>
      </p:sp>
      <p:pic>
        <p:nvPicPr>
          <p:cNvPr id="173060" name="Picture 4"/>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1509713" y="2540000"/>
            <a:ext cx="6265862" cy="1344613"/>
          </a:xfrm>
          <a:prstGeom prst="rect">
            <a:avLst/>
          </a:prstGeom>
          <a:noFill/>
          <a:ln w="9525">
            <a:noFill/>
            <a:miter lim="800000"/>
            <a:headEnd/>
            <a:tailEnd/>
          </a:ln>
        </p:spPr>
      </p:pic>
      <p:pic>
        <p:nvPicPr>
          <p:cNvPr id="173061" name="Picture 5" descr="cadet1"/>
          <p:cNvPicPr>
            <a:picLocks noChangeAspect="1" noChangeArrowheads="1"/>
          </p:cNvPicPr>
          <p:nvPr/>
        </p:nvPicPr>
        <p:blipFill>
          <a:blip r:embed="rId4" cstate="print">
            <a:lum bright="10000" contrast="6000"/>
          </a:blip>
          <a:srcRect b="7471"/>
          <a:stretch>
            <a:fillRect/>
          </a:stretch>
        </p:blipFill>
        <p:spPr bwMode="auto">
          <a:xfrm>
            <a:off x="6319838" y="1960563"/>
            <a:ext cx="927100" cy="11763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30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30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30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30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P spid="17306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smtClean="0">
                <a:latin typeface="Arial" charset="0"/>
                <a:cs typeface="Arial" charset="0"/>
              </a:rPr>
              <a:t>The Cantilever</a:t>
            </a:r>
            <a:endParaRPr lang="en-US" smtClean="0">
              <a:latin typeface="Arial" charset="0"/>
              <a:cs typeface="Arial" charset="0"/>
            </a:endParaRPr>
          </a:p>
        </p:txBody>
      </p:sp>
      <p:sp>
        <p:nvSpPr>
          <p:cNvPr id="174083" name="Rectangle 3"/>
          <p:cNvSpPr>
            <a:spLocks noGrp="1" noChangeArrowheads="1"/>
          </p:cNvSpPr>
          <p:nvPr>
            <p:ph type="body" idx="1"/>
          </p:nvPr>
        </p:nvSpPr>
        <p:spPr/>
        <p:txBody>
          <a:bodyPr/>
          <a:lstStyle/>
          <a:p>
            <a:pPr marL="0" indent="0" algn="just"/>
            <a:r>
              <a:rPr lang="en-GB" smtClean="0">
                <a:latin typeface="Arial" charset="0"/>
                <a:cs typeface="Arial" charset="0"/>
              </a:rPr>
              <a:t>The supported end needs to be strong enough to carry the weight and bending from the cadet </a:t>
            </a:r>
            <a:r>
              <a:rPr lang="en-GB" i="1" smtClean="0">
                <a:latin typeface="Arial" charset="0"/>
                <a:cs typeface="Arial" charset="0"/>
              </a:rPr>
              <a:t>plus </a:t>
            </a:r>
            <a:r>
              <a:rPr lang="en-GB" smtClean="0">
                <a:latin typeface="Arial" charset="0"/>
                <a:cs typeface="Arial" charset="0"/>
              </a:rPr>
              <a:t>the whole of the structure.</a:t>
            </a:r>
          </a:p>
          <a:p>
            <a:pPr marL="0" indent="0" algn="just"/>
            <a:endParaRPr lang="en-GB" sz="1000" smtClean="0">
              <a:latin typeface="Arial" charset="0"/>
              <a:cs typeface="Arial" charset="0"/>
            </a:endParaRPr>
          </a:p>
          <a:p>
            <a:pPr marL="0" indent="0" algn="just"/>
            <a:r>
              <a:rPr lang="en-GB" smtClean="0">
                <a:latin typeface="Arial" charset="0"/>
                <a:cs typeface="Arial" charset="0"/>
              </a:rPr>
              <a:t>We would want to make this bigger than our previous bridge.</a:t>
            </a:r>
          </a:p>
          <a:p>
            <a:pPr marL="0" indent="0" algn="just"/>
            <a:endParaRPr lang="en-GB" sz="1000" smtClean="0">
              <a:latin typeface="Arial" charset="0"/>
              <a:cs typeface="Arial" charset="0"/>
            </a:endParaRPr>
          </a:p>
          <a:p>
            <a:pPr marL="0" indent="0" algn="just"/>
            <a:r>
              <a:rPr lang="en-GB" smtClean="0">
                <a:latin typeface="Arial" charset="0"/>
                <a:cs typeface="Arial" charset="0"/>
              </a:rPr>
              <a:t>The strongest, lightest structure to do the job of our diving board would look like the previous picture. This is called a </a:t>
            </a:r>
            <a:r>
              <a:rPr lang="en-GB" b="1" i="1" smtClean="0">
                <a:latin typeface="Arial" charset="0"/>
                <a:cs typeface="Arial" charset="0"/>
              </a:rPr>
              <a:t>cantilever structure</a:t>
            </a:r>
            <a:r>
              <a:rPr lang="en-GB" smtClean="0">
                <a:latin typeface="Arial" charset="0"/>
                <a:cs typeface="Arial" charset="0"/>
              </a:rPr>
              <a:t>.</a:t>
            </a:r>
            <a:endParaRPr 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7" name="Rectangle 3"/>
          <p:cNvSpPr>
            <a:spLocks noGrp="1" noChangeArrowheads="1"/>
          </p:cNvSpPr>
          <p:nvPr>
            <p:ph type="body" idx="1"/>
          </p:nvPr>
        </p:nvSpPr>
        <p:spPr>
          <a:xfrm>
            <a:off x="533400" y="1196975"/>
            <a:ext cx="8077200" cy="5256213"/>
          </a:xfrm>
        </p:spPr>
        <p:txBody>
          <a:bodyPr/>
          <a:lstStyle/>
          <a:p>
            <a:pPr marL="0" indent="0" algn="just">
              <a:lnSpc>
                <a:spcPct val="90000"/>
              </a:lnSpc>
            </a:pPr>
            <a:r>
              <a:rPr lang="en-GB" smtClean="0">
                <a:latin typeface="Arial" charset="0"/>
                <a:cs typeface="Arial" charset="0"/>
              </a:rPr>
              <a:t>Like the supported structure, the cantilever will still bend downwards, but this time the top will be in tension (like a tie) and the bottom in compression (like a strut).</a:t>
            </a:r>
          </a:p>
          <a:p>
            <a:pPr marL="0" indent="0" algn="just">
              <a:lnSpc>
                <a:spcPct val="90000"/>
              </a:lnSpc>
            </a:pPr>
            <a:endParaRPr lang="en-GB" smtClean="0">
              <a:latin typeface="Arial" charset="0"/>
              <a:cs typeface="Arial" charset="0"/>
            </a:endParaRPr>
          </a:p>
          <a:p>
            <a:pPr marL="0" indent="0" algn="just">
              <a:lnSpc>
                <a:spcPct val="90000"/>
              </a:lnSpc>
            </a:pPr>
            <a:endParaRPr lang="en-GB" smtClean="0">
              <a:latin typeface="Arial" charset="0"/>
              <a:cs typeface="Arial" charset="0"/>
            </a:endParaRPr>
          </a:p>
          <a:p>
            <a:pPr marL="0" indent="0" algn="just">
              <a:lnSpc>
                <a:spcPct val="90000"/>
              </a:lnSpc>
            </a:pPr>
            <a:endParaRPr lang="en-GB" smtClean="0">
              <a:latin typeface="Arial" charset="0"/>
              <a:cs typeface="Arial" charset="0"/>
            </a:endParaRPr>
          </a:p>
          <a:p>
            <a:pPr marL="0" indent="0" algn="just">
              <a:lnSpc>
                <a:spcPct val="90000"/>
              </a:lnSpc>
            </a:pPr>
            <a:endParaRPr lang="en-GB" smtClean="0">
              <a:latin typeface="Arial" charset="0"/>
              <a:cs typeface="Arial" charset="0"/>
            </a:endParaRPr>
          </a:p>
          <a:p>
            <a:pPr marL="0" indent="0" algn="just">
              <a:lnSpc>
                <a:spcPct val="90000"/>
              </a:lnSpc>
            </a:pPr>
            <a:endParaRPr lang="en-GB" smtClean="0">
              <a:latin typeface="Arial" charset="0"/>
              <a:cs typeface="Arial" charset="0"/>
            </a:endParaRPr>
          </a:p>
          <a:p>
            <a:pPr marL="0" indent="0" algn="just">
              <a:lnSpc>
                <a:spcPct val="90000"/>
              </a:lnSpc>
            </a:pPr>
            <a:endParaRPr lang="en-GB" smtClean="0">
              <a:latin typeface="Arial" charset="0"/>
              <a:cs typeface="Arial" charset="0"/>
            </a:endParaRPr>
          </a:p>
          <a:p>
            <a:pPr marL="0" indent="0" algn="just">
              <a:lnSpc>
                <a:spcPct val="90000"/>
              </a:lnSpc>
            </a:pPr>
            <a:endParaRPr lang="en-GB" smtClean="0">
              <a:latin typeface="Arial" charset="0"/>
              <a:cs typeface="Arial" charset="0"/>
            </a:endParaRPr>
          </a:p>
          <a:p>
            <a:pPr marL="0" indent="0" algn="just">
              <a:lnSpc>
                <a:spcPct val="90000"/>
              </a:lnSpc>
            </a:pPr>
            <a:r>
              <a:rPr lang="en-GB" smtClean="0">
                <a:latin typeface="Arial" charset="0"/>
                <a:cs typeface="Arial" charset="0"/>
              </a:rPr>
              <a:t>The cantilever structure is widely used in aircraft, because it contains many structures which are attached at one end. The wings are just one example of this.</a:t>
            </a:r>
          </a:p>
        </p:txBody>
      </p:sp>
      <p:sp>
        <p:nvSpPr>
          <p:cNvPr id="175109" name="Rectangle 5"/>
          <p:cNvSpPr>
            <a:spLocks noChangeArrowheads="1"/>
          </p:cNvSpPr>
          <p:nvPr/>
        </p:nvSpPr>
        <p:spPr bwMode="auto">
          <a:xfrm>
            <a:off x="1143000" y="2286000"/>
            <a:ext cx="6858000" cy="2743200"/>
          </a:xfrm>
          <a:prstGeom prst="rect">
            <a:avLst/>
          </a:prstGeom>
          <a:solidFill>
            <a:schemeClr val="bg1"/>
          </a:solidFill>
          <a:ln w="9525">
            <a:solidFill>
              <a:srgbClr val="FFFF00"/>
            </a:solidFill>
            <a:miter lim="800000"/>
            <a:headEnd/>
            <a:tailEnd/>
          </a:ln>
        </p:spPr>
        <p:txBody>
          <a:bodyPr wrap="none" anchor="ctr"/>
          <a:lstStyle/>
          <a:p>
            <a:endParaRPr lang="en-US"/>
          </a:p>
        </p:txBody>
      </p:sp>
      <p:sp>
        <p:nvSpPr>
          <p:cNvPr id="28676" name="Rectangle 2"/>
          <p:cNvSpPr>
            <a:spLocks noGrp="1" noChangeArrowheads="1"/>
          </p:cNvSpPr>
          <p:nvPr>
            <p:ph type="title"/>
          </p:nvPr>
        </p:nvSpPr>
        <p:spPr/>
        <p:txBody>
          <a:bodyPr/>
          <a:lstStyle/>
          <a:p>
            <a:r>
              <a:rPr lang="en-GB" smtClean="0">
                <a:latin typeface="Arial" charset="0"/>
                <a:cs typeface="Arial" charset="0"/>
              </a:rPr>
              <a:t>What is a Cantilever</a:t>
            </a:r>
            <a:endParaRPr lang="en-US" smtClean="0">
              <a:latin typeface="Arial" charset="0"/>
              <a:cs typeface="Arial" charset="0"/>
            </a:endParaRPr>
          </a:p>
        </p:txBody>
      </p:sp>
      <p:pic>
        <p:nvPicPr>
          <p:cNvPr id="175108" name="Picture 4" descr="Image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19250" y="2420938"/>
            <a:ext cx="6048375" cy="2492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51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5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P spid="17510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ChangeArrowheads="1"/>
          </p:cNvSpPr>
          <p:nvPr>
            <p:ph type="body" idx="1"/>
          </p:nvPr>
        </p:nvSpPr>
        <p:spPr>
          <a:xfrm>
            <a:off x="468313" y="1592263"/>
            <a:ext cx="8229600" cy="5005387"/>
          </a:xfrm>
        </p:spPr>
        <p:txBody>
          <a:bodyPr/>
          <a:lstStyle/>
          <a:p>
            <a:pPr marL="0" indent="0" algn="just"/>
            <a:r>
              <a:rPr lang="en-GB" smtClean="0">
                <a:latin typeface="Arial" charset="0"/>
                <a:cs typeface="Arial" charset="0"/>
              </a:rPr>
              <a:t>Because they need to be much stronger and stiffer at the root (the attachment to the fuselage), they are wider and deeper there than at the tip, where loads are much less.</a:t>
            </a:r>
          </a:p>
          <a:p>
            <a:pPr marL="0" indent="0" algn="just"/>
            <a:endParaRPr lang="en-GB" sz="1000" smtClean="0">
              <a:latin typeface="Arial" charset="0"/>
              <a:cs typeface="Arial" charset="0"/>
            </a:endParaRPr>
          </a:p>
          <a:p>
            <a:pPr marL="0" indent="0" algn="just"/>
            <a:r>
              <a:rPr lang="en-GB" smtClean="0">
                <a:latin typeface="Arial" charset="0"/>
                <a:cs typeface="Arial" charset="0"/>
              </a:rPr>
              <a:t>There are many other examples of cantilever structure.</a:t>
            </a: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ctr"/>
            <a:endParaRPr lang="en-GB" i="1" smtClean="0">
              <a:latin typeface="Arial" charset="0"/>
              <a:cs typeface="Arial" charset="0"/>
            </a:endParaRPr>
          </a:p>
          <a:p>
            <a:pPr marL="0" indent="0" algn="ctr"/>
            <a:r>
              <a:rPr lang="en-GB" i="1" smtClean="0">
                <a:latin typeface="Arial" charset="0"/>
                <a:cs typeface="Arial" charset="0"/>
              </a:rPr>
              <a:t>Can you think of any others?</a:t>
            </a:r>
            <a:endParaRPr lang="en-US" i="1" smtClean="0">
              <a:latin typeface="Arial" charset="0"/>
              <a:cs typeface="Arial" charset="0"/>
            </a:endParaRPr>
          </a:p>
        </p:txBody>
      </p:sp>
      <p:pic>
        <p:nvPicPr>
          <p:cNvPr id="176137" name="Picture 9"/>
          <p:cNvPicPr>
            <a:picLocks noChangeAspect="1" noChangeArrowheads="1"/>
          </p:cNvPicPr>
          <p:nvPr/>
        </p:nvPicPr>
        <p:blipFill>
          <a:blip r:embed="rId3" cstate="print"/>
          <a:srcRect/>
          <a:stretch>
            <a:fillRect/>
          </a:stretch>
        </p:blipFill>
        <p:spPr bwMode="auto">
          <a:xfrm>
            <a:off x="4572000" y="3408363"/>
            <a:ext cx="2841625" cy="1971675"/>
          </a:xfrm>
          <a:prstGeom prst="rect">
            <a:avLst/>
          </a:prstGeom>
          <a:noFill/>
          <a:ln w="9525">
            <a:noFill/>
            <a:miter lim="800000"/>
            <a:headEnd/>
            <a:tailEnd/>
          </a:ln>
        </p:spPr>
      </p:pic>
      <p:pic>
        <p:nvPicPr>
          <p:cNvPr id="176136" name="Picture 8"/>
          <p:cNvPicPr>
            <a:picLocks noChangeAspect="1" noChangeArrowheads="1"/>
          </p:cNvPicPr>
          <p:nvPr/>
        </p:nvPicPr>
        <p:blipFill>
          <a:blip r:embed="rId4" cstate="print"/>
          <a:srcRect/>
          <a:stretch>
            <a:fillRect/>
          </a:stretch>
        </p:blipFill>
        <p:spPr bwMode="auto">
          <a:xfrm>
            <a:off x="1524000" y="3429000"/>
            <a:ext cx="2841625" cy="1968500"/>
          </a:xfrm>
          <a:prstGeom prst="rect">
            <a:avLst/>
          </a:prstGeom>
          <a:noFill/>
          <a:ln w="9525">
            <a:noFill/>
            <a:miter lim="800000"/>
            <a:headEnd/>
            <a:tailEnd/>
          </a:ln>
        </p:spPr>
      </p:pic>
      <p:sp>
        <p:nvSpPr>
          <p:cNvPr id="29701" name="Rectangle 2"/>
          <p:cNvSpPr>
            <a:spLocks noGrp="1" noChangeArrowheads="1"/>
          </p:cNvSpPr>
          <p:nvPr>
            <p:ph type="title"/>
          </p:nvPr>
        </p:nvSpPr>
        <p:spPr/>
        <p:txBody>
          <a:bodyPr/>
          <a:lstStyle/>
          <a:p>
            <a:r>
              <a:rPr lang="en-GB" smtClean="0">
                <a:latin typeface="Arial" charset="0"/>
                <a:cs typeface="Arial" charset="0"/>
              </a:rPr>
              <a:t>Cantilever Structure</a:t>
            </a:r>
            <a:endParaRPr lang="en-US" smtClean="0">
              <a:latin typeface="Arial" charset="0"/>
              <a:cs typeface="Arial" charset="0"/>
            </a:endParaRPr>
          </a:p>
        </p:txBody>
      </p:sp>
      <p:sp>
        <p:nvSpPr>
          <p:cNvPr id="176133" name="Text Box 5"/>
          <p:cNvSpPr txBox="1">
            <a:spLocks noChangeArrowheads="1"/>
          </p:cNvSpPr>
          <p:nvPr/>
        </p:nvSpPr>
        <p:spPr bwMode="auto">
          <a:xfrm rot="-1820023">
            <a:off x="1905000" y="4046538"/>
            <a:ext cx="2238375" cy="739775"/>
          </a:xfrm>
          <a:prstGeom prst="rect">
            <a:avLst/>
          </a:prstGeom>
          <a:noFill/>
          <a:ln w="9525">
            <a:noFill/>
            <a:miter lim="800000"/>
            <a:headEnd/>
            <a:tailEnd/>
          </a:ln>
        </p:spPr>
        <p:txBody>
          <a:bodyPr>
            <a:spAutoFit/>
          </a:bodyPr>
          <a:lstStyle/>
          <a:p>
            <a:pPr marL="457200" indent="-457200" algn="ctr">
              <a:spcBef>
                <a:spcPct val="50000"/>
              </a:spcBef>
            </a:pPr>
            <a:r>
              <a:rPr lang="en-GB" sz="2000">
                <a:solidFill>
                  <a:srgbClr val="FFFF00"/>
                </a:solidFill>
              </a:rPr>
              <a:t>The Forth Bridge</a:t>
            </a:r>
          </a:p>
          <a:p>
            <a:pPr marL="457200" indent="-457200" algn="ctr">
              <a:spcBef>
                <a:spcPct val="50000"/>
              </a:spcBef>
            </a:pPr>
            <a:r>
              <a:rPr lang="en-GB" sz="1500">
                <a:solidFill>
                  <a:srgbClr val="FFFF00"/>
                </a:solidFill>
              </a:rPr>
              <a:t>A Cantilever Truss</a:t>
            </a:r>
          </a:p>
        </p:txBody>
      </p:sp>
      <p:sp>
        <p:nvSpPr>
          <p:cNvPr id="176135" name="Text Box 7"/>
          <p:cNvSpPr txBox="1">
            <a:spLocks noChangeArrowheads="1"/>
          </p:cNvSpPr>
          <p:nvPr/>
        </p:nvSpPr>
        <p:spPr bwMode="auto">
          <a:xfrm rot="-1820023">
            <a:off x="4924425" y="4191000"/>
            <a:ext cx="2238375" cy="396875"/>
          </a:xfrm>
          <a:prstGeom prst="rect">
            <a:avLst/>
          </a:prstGeom>
          <a:noFill/>
          <a:ln w="9525">
            <a:noFill/>
            <a:miter lim="800000"/>
            <a:headEnd/>
            <a:tailEnd/>
          </a:ln>
        </p:spPr>
        <p:txBody>
          <a:bodyPr>
            <a:spAutoFit/>
          </a:bodyPr>
          <a:lstStyle/>
          <a:p>
            <a:pPr marL="457200" indent="-457200" algn="ctr">
              <a:spcBef>
                <a:spcPct val="50000"/>
              </a:spcBef>
            </a:pPr>
            <a:r>
              <a:rPr lang="en-GB" sz="2000">
                <a:solidFill>
                  <a:srgbClr val="FFFF00"/>
                </a:solidFill>
              </a:rPr>
              <a:t>Balconies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1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61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76133">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7613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613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76131">
                                            <p:txEl>
                                              <p:pRg st="8" end="8"/>
                                            </p:txEl>
                                          </p:spTgt>
                                        </p:tgtEl>
                                        <p:attrNameLst>
                                          <p:attrName>style.visibility</p:attrName>
                                        </p:attrNameLst>
                                      </p:cBhvr>
                                      <p:to>
                                        <p:strVal val="visible"/>
                                      </p:to>
                                    </p:set>
                                    <p:animEffect transition="in" filter="dissolve">
                                      <p:cBhvr>
                                        <p:cTn id="31" dur="500"/>
                                        <p:tgtEl>
                                          <p:spTgt spid="1761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p:bldP spid="176133" grpId="0" build="p" autoUpdateAnimBg="0"/>
      <p:bldP spid="17613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smtClean="0">
                <a:latin typeface="Arial" charset="0"/>
                <a:cs typeface="Arial" charset="0"/>
              </a:rPr>
              <a:t>Conclusions</a:t>
            </a:r>
            <a:endParaRPr lang="en-US" smtClean="0">
              <a:latin typeface="Arial" charset="0"/>
              <a:cs typeface="Arial" charset="0"/>
            </a:endParaRPr>
          </a:p>
        </p:txBody>
      </p:sp>
      <p:sp>
        <p:nvSpPr>
          <p:cNvPr id="162819" name="Rectangle 3"/>
          <p:cNvSpPr>
            <a:spLocks noGrp="1" noChangeArrowheads="1"/>
          </p:cNvSpPr>
          <p:nvPr>
            <p:ph type="body" idx="1"/>
          </p:nvPr>
        </p:nvSpPr>
        <p:spPr>
          <a:xfrm>
            <a:off x="533400" y="1196975"/>
            <a:ext cx="8077200" cy="5472113"/>
          </a:xfrm>
        </p:spPr>
        <p:txBody>
          <a:bodyPr/>
          <a:lstStyle/>
          <a:p>
            <a:pPr marL="0" indent="0" algn="just">
              <a:lnSpc>
                <a:spcPct val="90000"/>
              </a:lnSpc>
              <a:spcBef>
                <a:spcPct val="0"/>
              </a:spcBef>
            </a:pPr>
            <a:r>
              <a:rPr lang="en-US" smtClean="0">
                <a:latin typeface="Arial" charset="0"/>
                <a:cs typeface="Arial" charset="0"/>
              </a:rPr>
              <a:t>To build an airframe to cope with the ever-increasing demand for higher weights and speeds, and to do this with the lightest possible structure weight, the designer must solve many problems.</a:t>
            </a:r>
          </a:p>
          <a:p>
            <a:pPr marL="0" indent="0">
              <a:lnSpc>
                <a:spcPct val="90000"/>
              </a:lnSpc>
              <a:spcBef>
                <a:spcPct val="0"/>
              </a:spcBef>
            </a:pPr>
            <a:endParaRPr lang="en-US" sz="1000" smtClean="0">
              <a:latin typeface="Arial" charset="0"/>
              <a:cs typeface="Arial" charset="0"/>
            </a:endParaRPr>
          </a:p>
          <a:p>
            <a:pPr marL="0" indent="0" algn="just">
              <a:lnSpc>
                <a:spcPct val="90000"/>
              </a:lnSpc>
              <a:spcBef>
                <a:spcPct val="0"/>
              </a:spcBef>
            </a:pPr>
            <a:r>
              <a:rPr lang="en-US" smtClean="0">
                <a:latin typeface="Arial" charset="0"/>
                <a:cs typeface="Arial" charset="0"/>
              </a:rPr>
              <a:t>A thorough under-standing of the loads on an aircraft structure is needed. Of course, these structures must also be safe and reliable.</a:t>
            </a:r>
          </a:p>
          <a:p>
            <a:pPr marL="0" indent="0" algn="just">
              <a:lnSpc>
                <a:spcPct val="90000"/>
              </a:lnSpc>
              <a:spcBef>
                <a:spcPct val="0"/>
              </a:spcBef>
            </a:pPr>
            <a:endParaRPr lang="en-GB" sz="1000" smtClean="0">
              <a:latin typeface="Arial" charset="0"/>
              <a:cs typeface="Arial" charset="0"/>
            </a:endParaRPr>
          </a:p>
          <a:p>
            <a:pPr marL="0" indent="0" algn="just">
              <a:lnSpc>
                <a:spcPct val="90000"/>
              </a:lnSpc>
              <a:spcBef>
                <a:spcPct val="0"/>
              </a:spcBef>
            </a:pPr>
            <a:r>
              <a:rPr lang="en-GB" smtClean="0">
                <a:latin typeface="Arial" charset="0"/>
                <a:cs typeface="Arial" charset="0"/>
              </a:rPr>
              <a:t>You should now have an understanding of the </a:t>
            </a:r>
            <a:r>
              <a:rPr lang="en-GB" b="1" i="1" smtClean="0">
                <a:latin typeface="Arial" charset="0"/>
                <a:cs typeface="Arial" charset="0"/>
              </a:rPr>
              <a:t>‘major components’</a:t>
            </a:r>
            <a:r>
              <a:rPr lang="en-GB" smtClean="0">
                <a:latin typeface="Arial" charset="0"/>
                <a:cs typeface="Arial" charset="0"/>
              </a:rPr>
              <a:t> that make up an airframe, as well as what major parts make up an airframe, and the different types of structural elements used in the construction of the airframe itself.</a:t>
            </a:r>
          </a:p>
          <a:p>
            <a:pPr marL="0" indent="0" algn="just">
              <a:lnSpc>
                <a:spcPct val="90000"/>
              </a:lnSpc>
              <a:spcBef>
                <a:spcPct val="0"/>
              </a:spcBef>
            </a:pPr>
            <a:endParaRPr lang="en-GB" smtClean="0">
              <a:latin typeface="Arial" charset="0"/>
              <a:cs typeface="Arial" charset="0"/>
            </a:endParaRPr>
          </a:p>
          <a:p>
            <a:pPr marL="0" indent="0" algn="ctr">
              <a:lnSpc>
                <a:spcPct val="90000"/>
              </a:lnSpc>
              <a:spcBef>
                <a:spcPct val="0"/>
              </a:spcBef>
            </a:pPr>
            <a:r>
              <a:rPr lang="en-GB" i="1" smtClean="0">
                <a:latin typeface="Arial" charset="0"/>
                <a:cs typeface="Arial" charset="0"/>
              </a:rPr>
              <a:t>Any Questions?</a:t>
            </a:r>
            <a:endParaRPr lang="en-US" i="1"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8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62819">
                                            <p:txEl>
                                              <p:pRg st="6" end="6"/>
                                            </p:txEl>
                                          </p:spTgt>
                                        </p:tgtEl>
                                        <p:attrNameLst>
                                          <p:attrName>style.visibility</p:attrName>
                                        </p:attrNameLst>
                                      </p:cBhvr>
                                      <p:to>
                                        <p:strVal val="visible"/>
                                      </p:to>
                                    </p:set>
                                    <p:animEffect transition="in" filter="dissolve">
                                      <p:cBhvr>
                                        <p:cTn id="19" dur="500"/>
                                        <p:tgtEl>
                                          <p:spTgt spid="162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limage_f3amraam_04"/>
          <p:cNvPicPr>
            <a:picLocks noChangeAspect="1" noChangeArrowheads="1"/>
          </p:cNvPicPr>
          <p:nvPr/>
        </p:nvPicPr>
        <p:blipFill>
          <a:blip r:embed="rId3" cstate="print"/>
          <a:srcRect/>
          <a:stretch>
            <a:fillRect/>
          </a:stretch>
        </p:blipFill>
        <p:spPr bwMode="auto">
          <a:xfrm>
            <a:off x="611188" y="476250"/>
            <a:ext cx="7920037" cy="5329238"/>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fade">
                                      <p:cBhvr>
                                        <p:cTn id="7"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11"/>
          <p:cNvSpPr>
            <a:spLocks noGrp="1" noChangeArrowheads="1"/>
          </p:cNvSpPr>
          <p:nvPr>
            <p:ph type="title"/>
          </p:nvPr>
        </p:nvSpPr>
        <p:spPr/>
        <p:txBody>
          <a:bodyPr/>
          <a:lstStyle/>
          <a:p>
            <a:r>
              <a:rPr lang="en-GB" smtClean="0">
                <a:latin typeface="Arial" charset="0"/>
                <a:cs typeface="Arial" charset="0"/>
              </a:rPr>
              <a:t>Questions</a:t>
            </a:r>
            <a:endParaRPr lang="en-US" smtClean="0">
              <a:latin typeface="Arial" charset="0"/>
              <a:cs typeface="Arial" charset="0"/>
            </a:endParaRPr>
          </a:p>
        </p:txBody>
      </p:sp>
      <p:sp>
        <p:nvSpPr>
          <p:cNvPr id="15372" name="Rectangle 12"/>
          <p:cNvSpPr>
            <a:spLocks noGrp="1" noChangeArrowheads="1"/>
          </p:cNvSpPr>
          <p:nvPr>
            <p:ph type="body" idx="1"/>
          </p:nvPr>
        </p:nvSpPr>
        <p:spPr>
          <a:xfrm>
            <a:off x="539750" y="908050"/>
            <a:ext cx="8077200" cy="5834063"/>
          </a:xfrm>
        </p:spPr>
        <p:txBody>
          <a:bodyPr/>
          <a:lstStyle/>
          <a:p>
            <a:pPr marL="457200" indent="-457200" algn="just">
              <a:lnSpc>
                <a:spcPct val="90000"/>
              </a:lnSpc>
            </a:pPr>
            <a:r>
              <a:rPr lang="en-GB" smtClean="0">
                <a:latin typeface="Arial" charset="0"/>
                <a:cs typeface="Arial" charset="0"/>
              </a:rPr>
              <a:t>Here are some questions for you!</a:t>
            </a:r>
          </a:p>
          <a:p>
            <a:pPr marL="457200" indent="-457200" algn="just">
              <a:lnSpc>
                <a:spcPct val="90000"/>
              </a:lnSpc>
            </a:pPr>
            <a:endParaRPr lang="en-GB" sz="1000" smtClean="0">
              <a:latin typeface="Arial" charset="0"/>
              <a:cs typeface="Arial" charset="0"/>
            </a:endParaRPr>
          </a:p>
          <a:p>
            <a:pPr marL="457200" indent="-457200" algn="just">
              <a:lnSpc>
                <a:spcPct val="90000"/>
              </a:lnSpc>
              <a:buFontTx/>
              <a:buAutoNum type="arabicPeriod"/>
            </a:pPr>
            <a:r>
              <a:rPr lang="en-GB" smtClean="0">
                <a:latin typeface="Arial" charset="0"/>
                <a:cs typeface="Arial" charset="0"/>
              </a:rPr>
              <a:t>How many </a:t>
            </a:r>
            <a:r>
              <a:rPr lang="en-GB" b="1" i="1" smtClean="0">
                <a:latin typeface="Arial" charset="0"/>
                <a:cs typeface="Arial" charset="0"/>
              </a:rPr>
              <a:t>‘Major Components’</a:t>
            </a:r>
            <a:r>
              <a:rPr lang="en-GB" smtClean="0">
                <a:latin typeface="Arial" charset="0"/>
                <a:cs typeface="Arial" charset="0"/>
              </a:rPr>
              <a:t> in an airframe?</a:t>
            </a:r>
          </a:p>
          <a:p>
            <a:pPr marL="838200" lvl="1" indent="-381000" algn="just">
              <a:lnSpc>
                <a:spcPct val="90000"/>
              </a:lnSpc>
              <a:buFontTx/>
              <a:buAutoNum type="alphaLcPeriod"/>
            </a:pPr>
            <a:r>
              <a:rPr lang="en-GB" smtClean="0">
                <a:latin typeface="Arial" charset="0"/>
                <a:cs typeface="Arial" charset="0"/>
              </a:rPr>
              <a:t>3</a:t>
            </a:r>
          </a:p>
          <a:p>
            <a:pPr marL="838200" lvl="1" indent="-381000" algn="just">
              <a:lnSpc>
                <a:spcPct val="90000"/>
              </a:lnSpc>
              <a:buFontTx/>
              <a:buAutoNum type="alphaLcPeriod"/>
            </a:pPr>
            <a:r>
              <a:rPr lang="en-GB" smtClean="0">
                <a:latin typeface="Arial" charset="0"/>
                <a:cs typeface="Arial" charset="0"/>
              </a:rPr>
              <a:t>4</a:t>
            </a:r>
          </a:p>
          <a:p>
            <a:pPr marL="838200" lvl="1" indent="-381000" algn="just">
              <a:lnSpc>
                <a:spcPct val="90000"/>
              </a:lnSpc>
              <a:buFontTx/>
              <a:buAutoNum type="alphaLcPeriod"/>
            </a:pPr>
            <a:r>
              <a:rPr lang="en-GB" smtClean="0">
                <a:latin typeface="Arial" charset="0"/>
                <a:cs typeface="Arial" charset="0"/>
              </a:rPr>
              <a:t>8</a:t>
            </a:r>
          </a:p>
          <a:p>
            <a:pPr marL="838200" lvl="1" indent="-381000" algn="just">
              <a:lnSpc>
                <a:spcPct val="90000"/>
              </a:lnSpc>
              <a:buFontTx/>
              <a:buAutoNum type="alphaLcPeriod"/>
            </a:pPr>
            <a:r>
              <a:rPr lang="en-GB" smtClean="0">
                <a:latin typeface="Arial" charset="0"/>
                <a:cs typeface="Arial" charset="0"/>
              </a:rPr>
              <a:t>2</a:t>
            </a:r>
          </a:p>
          <a:p>
            <a:pPr marL="457200" indent="-457200" algn="just">
              <a:lnSpc>
                <a:spcPct val="90000"/>
              </a:lnSpc>
              <a:buFontTx/>
              <a:buAutoNum type="arabicPeriod"/>
            </a:pPr>
            <a:endParaRPr lang="en-GB" sz="1000" smtClean="0">
              <a:latin typeface="Arial" charset="0"/>
              <a:cs typeface="Arial" charset="0"/>
            </a:endParaRPr>
          </a:p>
          <a:p>
            <a:pPr marL="457200" indent="-457200" algn="just">
              <a:lnSpc>
                <a:spcPct val="90000"/>
              </a:lnSpc>
              <a:buFontTx/>
              <a:buAutoNum type="arabicPeriod"/>
            </a:pPr>
            <a:r>
              <a:rPr lang="en-US" smtClean="0">
                <a:latin typeface="Arial" charset="0"/>
                <a:cs typeface="Arial" charset="0"/>
              </a:rPr>
              <a:t>How many different structural components in an airframe?</a:t>
            </a:r>
          </a:p>
          <a:p>
            <a:pPr marL="838200" lvl="1" indent="-381000">
              <a:lnSpc>
                <a:spcPct val="90000"/>
              </a:lnSpc>
              <a:buFontTx/>
              <a:buAutoNum type="alphaLcPeriod"/>
            </a:pPr>
            <a:r>
              <a:rPr lang="en-GB" smtClean="0">
                <a:latin typeface="Arial" charset="0"/>
                <a:cs typeface="Arial" charset="0"/>
              </a:rPr>
              <a:t>2</a:t>
            </a:r>
          </a:p>
          <a:p>
            <a:pPr marL="838200" lvl="1" indent="-381000">
              <a:lnSpc>
                <a:spcPct val="90000"/>
              </a:lnSpc>
              <a:buFontTx/>
              <a:buAutoNum type="alphaLcPeriod"/>
            </a:pPr>
            <a:r>
              <a:rPr lang="en-GB" smtClean="0">
                <a:latin typeface="Arial" charset="0"/>
                <a:cs typeface="Arial" charset="0"/>
              </a:rPr>
              <a:t>5</a:t>
            </a:r>
          </a:p>
          <a:p>
            <a:pPr marL="838200" lvl="1" indent="-381000">
              <a:lnSpc>
                <a:spcPct val="90000"/>
              </a:lnSpc>
              <a:buFontTx/>
              <a:buAutoNum type="alphaLcPeriod"/>
            </a:pPr>
            <a:r>
              <a:rPr lang="en-GB" smtClean="0">
                <a:latin typeface="Arial" charset="0"/>
                <a:cs typeface="Arial" charset="0"/>
              </a:rPr>
              <a:t>4</a:t>
            </a:r>
          </a:p>
          <a:p>
            <a:pPr marL="838200" lvl="1" indent="-381000">
              <a:lnSpc>
                <a:spcPct val="90000"/>
              </a:lnSpc>
              <a:buFontTx/>
              <a:buAutoNum type="alphaLcPeriod"/>
            </a:pPr>
            <a:r>
              <a:rPr lang="en-GB" smtClean="0">
                <a:latin typeface="Arial" charset="0"/>
                <a:cs typeface="Arial" charset="0"/>
              </a:rPr>
              <a:t>3</a:t>
            </a:r>
          </a:p>
          <a:p>
            <a:pPr marL="457200" indent="-457200" algn="just">
              <a:lnSpc>
                <a:spcPct val="90000"/>
              </a:lnSpc>
              <a:buFontTx/>
              <a:buAutoNum type="arabicPeriod"/>
            </a:pPr>
            <a:r>
              <a:rPr lang="en-US" smtClean="0">
                <a:latin typeface="Arial" charset="0"/>
                <a:cs typeface="Arial" charset="0"/>
              </a:rPr>
              <a:t>A </a:t>
            </a:r>
            <a:r>
              <a:rPr lang="en-US" b="1" smtClean="0">
                <a:latin typeface="Arial" charset="0"/>
                <a:cs typeface="Arial" charset="0"/>
              </a:rPr>
              <a:t>Tie</a:t>
            </a:r>
            <a:r>
              <a:rPr lang="en-US" smtClean="0">
                <a:latin typeface="Arial" charset="0"/>
                <a:cs typeface="Arial" charset="0"/>
              </a:rPr>
              <a:t> is a structural member that resists what type of load?</a:t>
            </a:r>
          </a:p>
        </p:txBody>
      </p:sp>
      <p:sp>
        <p:nvSpPr>
          <p:cNvPr id="31748" name="AutoShape 13">
            <a:hlinkClick r:id="rId3" action="ppaction://hlinkpres?slideindex=1&amp;slidetitle="/>
          </p:cNvPr>
          <p:cNvSpPr>
            <a:spLocks noChangeArrowheads="1"/>
          </p:cNvSpPr>
          <p:nvPr/>
        </p:nvSpPr>
        <p:spPr bwMode="auto">
          <a:xfrm rot="5400000">
            <a:off x="8748713" y="115888"/>
            <a:ext cx="287337" cy="287337"/>
          </a:xfrm>
          <a:custGeom>
            <a:avLst/>
            <a:gdLst>
              <a:gd name="T0" fmla="*/ 21774769 w 21600"/>
              <a:gd name="T1" fmla="*/ 0 h 21600"/>
              <a:gd name="T2" fmla="*/ 7191660 w 21600"/>
              <a:gd name="T3" fmla="*/ 50847204 h 21600"/>
              <a:gd name="T4" fmla="*/ 22892989 w 21600"/>
              <a:gd name="T5" fmla="*/ 19562062 h 21600"/>
              <a:gd name="T6" fmla="*/ 36868929 w 21600"/>
              <a:gd name="T7" fmla="*/ 33627396 h 21600"/>
              <a:gd name="T8" fmla="*/ 50847204 w 21600"/>
              <a:gd name="T9" fmla="*/ 19562062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solidFill>
              <a:schemeClr val="tx1"/>
            </a:solidFill>
            <a:miter lim="800000"/>
            <a:headEnd/>
            <a:tailEnd/>
          </a:ln>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7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7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7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7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7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7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37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72">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72">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37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7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r>
              <a:rPr lang="en-GB" smtClean="0">
                <a:latin typeface="Arial" charset="0"/>
                <a:cs typeface="Arial" charset="0"/>
              </a:rPr>
              <a:t>Learning Objectives</a:t>
            </a:r>
            <a:endParaRPr lang="en-US" smtClean="0">
              <a:latin typeface="Arial" charset="0"/>
              <a:cs typeface="Arial" charset="0"/>
            </a:endParaRPr>
          </a:p>
        </p:txBody>
      </p:sp>
      <p:sp>
        <p:nvSpPr>
          <p:cNvPr id="111621" name="Rectangle 5"/>
          <p:cNvSpPr>
            <a:spLocks noGrp="1" noChangeArrowheads="1"/>
          </p:cNvSpPr>
          <p:nvPr>
            <p:ph type="body" idx="1"/>
          </p:nvPr>
        </p:nvSpPr>
        <p:spPr>
          <a:xfrm>
            <a:off x="533400" y="1196975"/>
            <a:ext cx="8077200" cy="5256213"/>
          </a:xfrm>
        </p:spPr>
        <p:txBody>
          <a:bodyPr/>
          <a:lstStyle/>
          <a:p>
            <a:pPr marL="0" indent="0" algn="just"/>
            <a:r>
              <a:rPr lang="en-GB" smtClean="0">
                <a:latin typeface="Arial" charset="0"/>
                <a:cs typeface="Arial" charset="0"/>
              </a:rPr>
              <a:t>The purpose of this chapter is to make you aware of the various influences that affect the shape and performance of an aircraft and to give you an understanding of the structure that make up the airframe itself.</a:t>
            </a:r>
          </a:p>
          <a:p>
            <a:pPr marL="0" indent="0" algn="just"/>
            <a:endParaRPr lang="en-GB" smtClean="0">
              <a:latin typeface="Arial" charset="0"/>
              <a:cs typeface="Arial" charset="0"/>
            </a:endParaRPr>
          </a:p>
          <a:p>
            <a:pPr marL="0" indent="0" algn="just"/>
            <a:r>
              <a:rPr lang="en-GB" smtClean="0">
                <a:latin typeface="Arial" charset="0"/>
                <a:cs typeface="Arial" charset="0"/>
              </a:rPr>
              <a:t>So, by the end of this presentation you will be able to identify the main components of an aircraft, and understand how the underlying structure is made up.</a:t>
            </a:r>
          </a:p>
          <a:p>
            <a:pPr marL="0" indent="0" algn="just"/>
            <a:endParaRPr lang="en-GB" smtClean="0">
              <a:latin typeface="Arial" charset="0"/>
              <a:cs typeface="Arial" charset="0"/>
            </a:endParaRPr>
          </a:p>
          <a:p>
            <a:pPr marL="0" indent="0" algn="ctr"/>
            <a:r>
              <a:rPr lang="en-GB" i="1" smtClean="0">
                <a:latin typeface="Arial" charset="0"/>
                <a:cs typeface="Arial" charset="0"/>
              </a:rPr>
              <a:t>Don’t worry! It is all logical, and hopefully easy to understand.</a:t>
            </a:r>
            <a:endParaRPr lang="en-US" i="1"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1621">
                                            <p:txEl>
                                              <p:pRg st="4" end="4"/>
                                            </p:txEl>
                                          </p:spTgt>
                                        </p:tgtEl>
                                        <p:attrNameLst>
                                          <p:attrName>style.visibility</p:attrName>
                                        </p:attrNameLst>
                                      </p:cBhvr>
                                      <p:to>
                                        <p:strVal val="visible"/>
                                      </p:to>
                                    </p:set>
                                    <p:animEffect transition="in" filter="dissolve">
                                      <p:cBhvr>
                                        <p:cTn id="7" dur="500"/>
                                        <p:tgtEl>
                                          <p:spTgt spid="1116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r>
              <a:rPr lang="en-GB" smtClean="0">
                <a:latin typeface="Arial" charset="0"/>
                <a:cs typeface="Arial" charset="0"/>
              </a:rPr>
              <a:t>Introduction</a:t>
            </a:r>
            <a:endParaRPr lang="en-US" smtClean="0">
              <a:latin typeface="Arial" charset="0"/>
              <a:cs typeface="Arial" charset="0"/>
            </a:endParaRPr>
          </a:p>
        </p:txBody>
      </p:sp>
      <p:sp>
        <p:nvSpPr>
          <p:cNvPr id="112645" name="Rectangle 5"/>
          <p:cNvSpPr>
            <a:spLocks noGrp="1" noChangeArrowheads="1"/>
          </p:cNvSpPr>
          <p:nvPr>
            <p:ph type="body" idx="1"/>
          </p:nvPr>
        </p:nvSpPr>
        <p:spPr>
          <a:xfrm>
            <a:off x="533400" y="1196975"/>
            <a:ext cx="8077200" cy="5472113"/>
          </a:xfrm>
        </p:spPr>
        <p:txBody>
          <a:bodyPr/>
          <a:lstStyle/>
          <a:p>
            <a:pPr marL="0" indent="0" algn="just">
              <a:lnSpc>
                <a:spcPct val="90000"/>
              </a:lnSpc>
            </a:pPr>
            <a:r>
              <a:rPr lang="en-GB" smtClean="0">
                <a:latin typeface="Arial" charset="0"/>
                <a:cs typeface="Arial" charset="0"/>
              </a:rPr>
              <a:t>A typical aircraft is made of many thousands of individual parts. Some parts could be made from larger pieces – why do you think manufacturers make the aircraft in so many separate parts?</a:t>
            </a:r>
          </a:p>
          <a:p>
            <a:pPr lvl="1" algn="just">
              <a:lnSpc>
                <a:spcPct val="90000"/>
              </a:lnSpc>
            </a:pPr>
            <a:endParaRPr lang="en-GB" sz="1000" smtClean="0">
              <a:latin typeface="Arial" charset="0"/>
              <a:cs typeface="Arial" charset="0"/>
            </a:endParaRPr>
          </a:p>
          <a:p>
            <a:pPr lvl="1" algn="just">
              <a:lnSpc>
                <a:spcPct val="90000"/>
              </a:lnSpc>
            </a:pPr>
            <a:r>
              <a:rPr lang="en-GB" smtClean="0">
                <a:latin typeface="Arial" charset="0"/>
                <a:cs typeface="Arial" charset="0"/>
              </a:rPr>
              <a:t>Through use, components will wear out, so we need to be able to replace them.</a:t>
            </a:r>
          </a:p>
          <a:p>
            <a:pPr lvl="1" algn="just">
              <a:lnSpc>
                <a:spcPct val="90000"/>
              </a:lnSpc>
            </a:pPr>
            <a:endParaRPr lang="en-GB" sz="1200" smtClean="0">
              <a:latin typeface="Arial" charset="0"/>
              <a:cs typeface="Arial" charset="0"/>
            </a:endParaRPr>
          </a:p>
          <a:p>
            <a:pPr lvl="1" algn="just">
              <a:lnSpc>
                <a:spcPct val="90000"/>
              </a:lnSpc>
            </a:pPr>
            <a:r>
              <a:rPr lang="en-GB" smtClean="0">
                <a:latin typeface="Arial" charset="0"/>
                <a:cs typeface="Arial" charset="0"/>
              </a:rPr>
              <a:t>Some components will inevitably become damaged, so again, they will need replacing.</a:t>
            </a:r>
          </a:p>
          <a:p>
            <a:pPr lvl="1" algn="just">
              <a:lnSpc>
                <a:spcPct val="90000"/>
              </a:lnSpc>
            </a:pPr>
            <a:endParaRPr lang="en-GB" sz="1200" smtClean="0">
              <a:latin typeface="Arial" charset="0"/>
              <a:cs typeface="Arial" charset="0"/>
            </a:endParaRPr>
          </a:p>
          <a:p>
            <a:pPr lvl="1" algn="just">
              <a:lnSpc>
                <a:spcPct val="90000"/>
              </a:lnSpc>
            </a:pPr>
            <a:r>
              <a:rPr lang="en-GB" smtClean="0">
                <a:latin typeface="Arial" charset="0"/>
                <a:cs typeface="Arial" charset="0"/>
              </a:rPr>
              <a:t>Some components are made out of several sub-assemblies in case one part fails, the other components will stop the aircraft from crashing.</a:t>
            </a:r>
          </a:p>
          <a:p>
            <a:pPr marL="0" indent="0" algn="just">
              <a:lnSpc>
                <a:spcPct val="90000"/>
              </a:lnSpc>
            </a:pPr>
            <a:endParaRPr lang="en-GB" sz="1000" smtClean="0">
              <a:latin typeface="Arial" charset="0"/>
              <a:cs typeface="Arial" charset="0"/>
            </a:endParaRPr>
          </a:p>
          <a:p>
            <a:pPr marL="0" indent="0" algn="ctr">
              <a:lnSpc>
                <a:spcPct val="90000"/>
              </a:lnSpc>
            </a:pPr>
            <a:r>
              <a:rPr lang="en-GB" i="1" smtClean="0">
                <a:latin typeface="Arial" charset="0"/>
                <a:cs typeface="Arial" charset="0"/>
              </a:rPr>
              <a:t>Now lets look at the </a:t>
            </a:r>
            <a:r>
              <a:rPr lang="en-GB" b="1" i="1" smtClean="0">
                <a:latin typeface="Arial" charset="0"/>
                <a:cs typeface="Arial" charset="0"/>
              </a:rPr>
              <a:t>‘major components’</a:t>
            </a:r>
            <a:r>
              <a:rPr lang="en-GB" i="1" smtClean="0">
                <a:latin typeface="Arial" charset="0"/>
                <a:cs typeface="Arial" charset="0"/>
              </a:rPr>
              <a:t> that make an aircraft.</a:t>
            </a:r>
            <a:endParaRPr lang="en-US" i="1"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4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4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2645">
                                            <p:txEl>
                                              <p:pRg st="8" end="8"/>
                                            </p:txEl>
                                          </p:spTgt>
                                        </p:tgtEl>
                                        <p:attrNameLst>
                                          <p:attrName>style.visibility</p:attrName>
                                        </p:attrNameLst>
                                      </p:cBhvr>
                                      <p:to>
                                        <p:strVal val="visible"/>
                                      </p:to>
                                    </p:set>
                                    <p:animEffect transition="in" filter="dissolve">
                                      <p:cBhvr>
                                        <p:cTn id="23" dur="500"/>
                                        <p:tgtEl>
                                          <p:spTgt spid="1126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4" descr="fly-by4-sml"/>
          <p:cNvPicPr>
            <a:picLocks noChangeAspect="1" noChangeArrowheads="1"/>
          </p:cNvPicPr>
          <p:nvPr/>
        </p:nvPicPr>
        <p:blipFill>
          <a:blip r:embed="rId3" cstate="print">
            <a:lum bright="6000"/>
          </a:blip>
          <a:srcRect l="8189" t="16446" b="18938"/>
          <a:stretch>
            <a:fillRect/>
          </a:stretch>
        </p:blipFill>
        <p:spPr bwMode="auto">
          <a:xfrm>
            <a:off x="1836738" y="2565400"/>
            <a:ext cx="5326062" cy="2603500"/>
          </a:xfrm>
          <a:prstGeom prst="rect">
            <a:avLst/>
          </a:prstGeom>
          <a:noFill/>
          <a:ln w="9525">
            <a:solidFill>
              <a:srgbClr val="FFFF00"/>
            </a:solidFill>
            <a:miter lim="800000"/>
            <a:headEnd/>
            <a:tailEnd/>
          </a:ln>
        </p:spPr>
      </p:pic>
      <p:sp>
        <p:nvSpPr>
          <p:cNvPr id="114694" name="Rectangle 6"/>
          <p:cNvSpPr>
            <a:spLocks noGrp="1" noChangeArrowheads="1"/>
          </p:cNvSpPr>
          <p:nvPr>
            <p:ph type="body" idx="1"/>
          </p:nvPr>
        </p:nvSpPr>
        <p:spPr>
          <a:xfrm>
            <a:off x="533400" y="1196975"/>
            <a:ext cx="8077200" cy="987425"/>
          </a:xfrm>
          <a:noFill/>
        </p:spPr>
        <p:txBody>
          <a:bodyPr/>
          <a:lstStyle/>
          <a:p>
            <a:pPr marL="0" indent="0" algn="ctr"/>
            <a:r>
              <a:rPr lang="en-GB" smtClean="0">
                <a:latin typeface="Arial" charset="0"/>
                <a:cs typeface="Arial" charset="0"/>
              </a:rPr>
              <a:t>Any airframe is made up of several ‘major’ components. Try and name some.</a:t>
            </a:r>
            <a:endParaRPr lang="en-US" smtClean="0">
              <a:latin typeface="Arial" charset="0"/>
              <a:cs typeface="Arial" charset="0"/>
            </a:endParaRPr>
          </a:p>
        </p:txBody>
      </p:sp>
      <p:sp>
        <p:nvSpPr>
          <p:cNvPr id="114695" name="Text Box 7"/>
          <p:cNvSpPr txBox="1">
            <a:spLocks noChangeArrowheads="1"/>
          </p:cNvSpPr>
          <p:nvPr/>
        </p:nvSpPr>
        <p:spPr bwMode="auto">
          <a:xfrm rot="-1114756">
            <a:off x="539750" y="2205038"/>
            <a:ext cx="2232025" cy="396875"/>
          </a:xfrm>
          <a:prstGeom prst="rect">
            <a:avLst/>
          </a:prstGeom>
          <a:noFill/>
          <a:ln w="9525">
            <a:noFill/>
            <a:miter lim="800000"/>
            <a:headEnd/>
            <a:tailEnd/>
          </a:ln>
        </p:spPr>
        <p:txBody>
          <a:bodyPr>
            <a:spAutoFit/>
          </a:bodyPr>
          <a:lstStyle/>
          <a:p>
            <a:pPr marL="457200" indent="-457200" algn="ctr">
              <a:spcBef>
                <a:spcPct val="50000"/>
              </a:spcBef>
            </a:pPr>
            <a:r>
              <a:rPr lang="en-GB" sz="2000">
                <a:solidFill>
                  <a:srgbClr val="FFFF00"/>
                </a:solidFill>
              </a:rPr>
              <a:t>Fuselage</a:t>
            </a:r>
          </a:p>
        </p:txBody>
      </p:sp>
      <p:sp>
        <p:nvSpPr>
          <p:cNvPr id="114696" name="Text Box 8"/>
          <p:cNvSpPr txBox="1">
            <a:spLocks noChangeArrowheads="1"/>
          </p:cNvSpPr>
          <p:nvPr/>
        </p:nvSpPr>
        <p:spPr bwMode="auto">
          <a:xfrm rot="1264083">
            <a:off x="7380288" y="3140075"/>
            <a:ext cx="1519237" cy="396875"/>
          </a:xfrm>
          <a:prstGeom prst="rect">
            <a:avLst/>
          </a:prstGeom>
          <a:noFill/>
          <a:ln w="9525">
            <a:noFill/>
            <a:miter lim="800000"/>
            <a:headEnd/>
            <a:tailEnd/>
          </a:ln>
        </p:spPr>
        <p:txBody>
          <a:bodyPr>
            <a:spAutoFit/>
          </a:bodyPr>
          <a:lstStyle/>
          <a:p>
            <a:pPr marL="457200" indent="-457200" algn="ctr">
              <a:spcBef>
                <a:spcPct val="50000"/>
              </a:spcBef>
            </a:pPr>
            <a:r>
              <a:rPr lang="en-GB" sz="2000">
                <a:solidFill>
                  <a:srgbClr val="FFFF00"/>
                </a:solidFill>
              </a:rPr>
              <a:t>Wings</a:t>
            </a:r>
          </a:p>
        </p:txBody>
      </p:sp>
      <p:sp>
        <p:nvSpPr>
          <p:cNvPr id="114697" name="Text Box 9"/>
          <p:cNvSpPr txBox="1">
            <a:spLocks noChangeArrowheads="1"/>
          </p:cNvSpPr>
          <p:nvPr/>
        </p:nvSpPr>
        <p:spPr bwMode="auto">
          <a:xfrm rot="-827921">
            <a:off x="3125788" y="2060575"/>
            <a:ext cx="1951037" cy="396875"/>
          </a:xfrm>
          <a:prstGeom prst="rect">
            <a:avLst/>
          </a:prstGeom>
          <a:noFill/>
          <a:ln w="9525">
            <a:noFill/>
            <a:miter lim="800000"/>
            <a:headEnd/>
            <a:tailEnd/>
          </a:ln>
        </p:spPr>
        <p:txBody>
          <a:bodyPr>
            <a:spAutoFit/>
          </a:bodyPr>
          <a:lstStyle/>
          <a:p>
            <a:pPr marL="457200" indent="-457200" algn="ctr">
              <a:spcBef>
                <a:spcPct val="50000"/>
              </a:spcBef>
            </a:pPr>
            <a:r>
              <a:rPr lang="en-GB" sz="2000">
                <a:solidFill>
                  <a:srgbClr val="FFFF00"/>
                </a:solidFill>
              </a:rPr>
              <a:t>Engines</a:t>
            </a:r>
          </a:p>
        </p:txBody>
      </p:sp>
      <p:sp>
        <p:nvSpPr>
          <p:cNvPr id="114698" name="Text Box 10"/>
          <p:cNvSpPr txBox="1">
            <a:spLocks noChangeArrowheads="1"/>
          </p:cNvSpPr>
          <p:nvPr/>
        </p:nvSpPr>
        <p:spPr bwMode="auto">
          <a:xfrm rot="-915307">
            <a:off x="6156325" y="5300663"/>
            <a:ext cx="2238375" cy="396875"/>
          </a:xfrm>
          <a:prstGeom prst="rect">
            <a:avLst/>
          </a:prstGeom>
          <a:noFill/>
          <a:ln w="9525">
            <a:noFill/>
            <a:miter lim="800000"/>
            <a:headEnd/>
            <a:tailEnd/>
          </a:ln>
        </p:spPr>
        <p:txBody>
          <a:bodyPr>
            <a:spAutoFit/>
          </a:bodyPr>
          <a:lstStyle/>
          <a:p>
            <a:pPr marL="457200" indent="-457200" algn="ctr">
              <a:spcBef>
                <a:spcPct val="50000"/>
              </a:spcBef>
            </a:pPr>
            <a:r>
              <a:rPr lang="en-GB" sz="2000">
                <a:solidFill>
                  <a:srgbClr val="FFFF00"/>
                </a:solidFill>
              </a:rPr>
              <a:t>Landing Gear</a:t>
            </a:r>
          </a:p>
        </p:txBody>
      </p:sp>
      <p:sp>
        <p:nvSpPr>
          <p:cNvPr id="114699" name="Text Box 11"/>
          <p:cNvSpPr txBox="1">
            <a:spLocks noChangeArrowheads="1"/>
          </p:cNvSpPr>
          <p:nvPr/>
        </p:nvSpPr>
        <p:spPr bwMode="auto">
          <a:xfrm rot="800128">
            <a:off x="5861050" y="2168525"/>
            <a:ext cx="2887663" cy="396875"/>
          </a:xfrm>
          <a:prstGeom prst="rect">
            <a:avLst/>
          </a:prstGeom>
          <a:noFill/>
          <a:ln w="9525">
            <a:noFill/>
            <a:miter lim="800000"/>
            <a:headEnd/>
            <a:tailEnd/>
          </a:ln>
        </p:spPr>
        <p:txBody>
          <a:bodyPr>
            <a:spAutoFit/>
          </a:bodyPr>
          <a:lstStyle/>
          <a:p>
            <a:pPr marL="457200" indent="-457200" algn="ctr">
              <a:spcBef>
                <a:spcPct val="50000"/>
              </a:spcBef>
            </a:pPr>
            <a:r>
              <a:rPr lang="en-GB" sz="2000">
                <a:solidFill>
                  <a:srgbClr val="FFFF00"/>
                </a:solidFill>
              </a:rPr>
              <a:t>Cockpit/Flight Deck</a:t>
            </a:r>
          </a:p>
        </p:txBody>
      </p:sp>
      <p:sp>
        <p:nvSpPr>
          <p:cNvPr id="114700" name="Text Box 12"/>
          <p:cNvSpPr txBox="1">
            <a:spLocks noChangeArrowheads="1"/>
          </p:cNvSpPr>
          <p:nvPr/>
        </p:nvSpPr>
        <p:spPr bwMode="auto">
          <a:xfrm rot="829782">
            <a:off x="4500563" y="5300663"/>
            <a:ext cx="1643062" cy="396875"/>
          </a:xfrm>
          <a:prstGeom prst="rect">
            <a:avLst/>
          </a:prstGeom>
          <a:noFill/>
          <a:ln w="9525">
            <a:noFill/>
            <a:miter lim="800000"/>
            <a:headEnd/>
            <a:tailEnd/>
          </a:ln>
        </p:spPr>
        <p:txBody>
          <a:bodyPr>
            <a:spAutoFit/>
          </a:bodyPr>
          <a:lstStyle/>
          <a:p>
            <a:pPr algn="ctr">
              <a:spcBef>
                <a:spcPct val="50000"/>
              </a:spcBef>
            </a:pPr>
            <a:r>
              <a:rPr lang="en-GB" sz="2000">
                <a:solidFill>
                  <a:srgbClr val="FFFF00"/>
                </a:solidFill>
              </a:rPr>
              <a:t>Fuel Tanks</a:t>
            </a:r>
          </a:p>
        </p:txBody>
      </p:sp>
      <p:sp>
        <p:nvSpPr>
          <p:cNvPr id="114701" name="Text Box 13"/>
          <p:cNvSpPr txBox="1">
            <a:spLocks noChangeArrowheads="1"/>
          </p:cNvSpPr>
          <p:nvPr/>
        </p:nvSpPr>
        <p:spPr bwMode="auto">
          <a:xfrm rot="1116237">
            <a:off x="1042988" y="5373688"/>
            <a:ext cx="1655762" cy="396875"/>
          </a:xfrm>
          <a:prstGeom prst="rect">
            <a:avLst/>
          </a:prstGeom>
          <a:noFill/>
          <a:ln w="9525">
            <a:noFill/>
            <a:miter lim="800000"/>
            <a:headEnd/>
            <a:tailEnd/>
          </a:ln>
        </p:spPr>
        <p:txBody>
          <a:bodyPr>
            <a:spAutoFit/>
          </a:bodyPr>
          <a:lstStyle/>
          <a:p>
            <a:pPr algn="ctr">
              <a:spcBef>
                <a:spcPct val="50000"/>
              </a:spcBef>
            </a:pPr>
            <a:r>
              <a:rPr lang="en-GB" sz="2000">
                <a:solidFill>
                  <a:srgbClr val="FFFF00"/>
                </a:solidFill>
              </a:rPr>
              <a:t>Ailerons</a:t>
            </a:r>
          </a:p>
        </p:txBody>
      </p:sp>
      <p:sp>
        <p:nvSpPr>
          <p:cNvPr id="114702" name="Text Box 14"/>
          <p:cNvSpPr txBox="1">
            <a:spLocks noChangeArrowheads="1"/>
          </p:cNvSpPr>
          <p:nvPr/>
        </p:nvSpPr>
        <p:spPr bwMode="auto">
          <a:xfrm rot="1062584">
            <a:off x="179388" y="4184650"/>
            <a:ext cx="1571625" cy="396875"/>
          </a:xfrm>
          <a:prstGeom prst="rect">
            <a:avLst/>
          </a:prstGeom>
          <a:noFill/>
          <a:ln w="9525">
            <a:noFill/>
            <a:miter lim="800000"/>
            <a:headEnd/>
            <a:tailEnd/>
          </a:ln>
        </p:spPr>
        <p:txBody>
          <a:bodyPr>
            <a:spAutoFit/>
          </a:bodyPr>
          <a:lstStyle/>
          <a:p>
            <a:pPr algn="ctr">
              <a:spcBef>
                <a:spcPct val="50000"/>
              </a:spcBef>
            </a:pPr>
            <a:r>
              <a:rPr lang="en-GB" sz="2000">
                <a:solidFill>
                  <a:srgbClr val="FFFF00"/>
                </a:solidFill>
              </a:rPr>
              <a:t>Elevators</a:t>
            </a:r>
          </a:p>
        </p:txBody>
      </p:sp>
      <p:sp>
        <p:nvSpPr>
          <p:cNvPr id="114703" name="Text Box 15"/>
          <p:cNvSpPr txBox="1">
            <a:spLocks noChangeArrowheads="1"/>
          </p:cNvSpPr>
          <p:nvPr/>
        </p:nvSpPr>
        <p:spPr bwMode="auto">
          <a:xfrm rot="888808">
            <a:off x="7391400" y="3933825"/>
            <a:ext cx="1428750" cy="396875"/>
          </a:xfrm>
          <a:prstGeom prst="rect">
            <a:avLst/>
          </a:prstGeom>
          <a:noFill/>
          <a:ln w="9525">
            <a:noFill/>
            <a:miter lim="800000"/>
            <a:headEnd/>
            <a:tailEnd/>
          </a:ln>
        </p:spPr>
        <p:txBody>
          <a:bodyPr>
            <a:spAutoFit/>
          </a:bodyPr>
          <a:lstStyle/>
          <a:p>
            <a:pPr algn="ctr">
              <a:spcBef>
                <a:spcPct val="50000"/>
              </a:spcBef>
            </a:pPr>
            <a:r>
              <a:rPr lang="en-GB" sz="2000">
                <a:solidFill>
                  <a:srgbClr val="FFFF00"/>
                </a:solidFill>
              </a:rPr>
              <a:t>Flaps</a:t>
            </a:r>
          </a:p>
        </p:txBody>
      </p:sp>
      <p:sp>
        <p:nvSpPr>
          <p:cNvPr id="114704" name="Text Box 16"/>
          <p:cNvSpPr txBox="1">
            <a:spLocks noChangeArrowheads="1"/>
          </p:cNvSpPr>
          <p:nvPr/>
        </p:nvSpPr>
        <p:spPr bwMode="auto">
          <a:xfrm rot="-576727">
            <a:off x="250825" y="3141663"/>
            <a:ext cx="1584325" cy="396875"/>
          </a:xfrm>
          <a:prstGeom prst="rect">
            <a:avLst/>
          </a:prstGeom>
          <a:noFill/>
          <a:ln w="9525">
            <a:noFill/>
            <a:miter lim="800000"/>
            <a:headEnd/>
            <a:tailEnd/>
          </a:ln>
        </p:spPr>
        <p:txBody>
          <a:bodyPr>
            <a:spAutoFit/>
          </a:bodyPr>
          <a:lstStyle/>
          <a:p>
            <a:pPr algn="ctr">
              <a:spcBef>
                <a:spcPct val="50000"/>
              </a:spcBef>
            </a:pPr>
            <a:r>
              <a:rPr lang="en-GB" sz="2000">
                <a:solidFill>
                  <a:srgbClr val="FFFF00"/>
                </a:solidFill>
              </a:rPr>
              <a:t>Rudder</a:t>
            </a:r>
          </a:p>
        </p:txBody>
      </p:sp>
      <p:sp>
        <p:nvSpPr>
          <p:cNvPr id="114705" name="Text Box 17"/>
          <p:cNvSpPr txBox="1">
            <a:spLocks noChangeArrowheads="1"/>
          </p:cNvSpPr>
          <p:nvPr/>
        </p:nvSpPr>
        <p:spPr bwMode="auto">
          <a:xfrm rot="-915307">
            <a:off x="6905625" y="4508500"/>
            <a:ext cx="2238375" cy="396875"/>
          </a:xfrm>
          <a:prstGeom prst="rect">
            <a:avLst/>
          </a:prstGeom>
          <a:noFill/>
          <a:ln w="9525">
            <a:noFill/>
            <a:miter lim="800000"/>
            <a:headEnd/>
            <a:tailEnd/>
          </a:ln>
        </p:spPr>
        <p:txBody>
          <a:bodyPr>
            <a:spAutoFit/>
          </a:bodyPr>
          <a:lstStyle/>
          <a:p>
            <a:pPr marL="457200" indent="-457200" algn="ctr">
              <a:spcBef>
                <a:spcPct val="50000"/>
              </a:spcBef>
            </a:pPr>
            <a:r>
              <a:rPr lang="en-GB" sz="2000">
                <a:solidFill>
                  <a:srgbClr val="FFFF00"/>
                </a:solidFill>
              </a:rPr>
              <a:t>Fin</a:t>
            </a:r>
          </a:p>
        </p:txBody>
      </p:sp>
      <p:sp>
        <p:nvSpPr>
          <p:cNvPr id="114706" name="Text Box 18"/>
          <p:cNvSpPr txBox="1">
            <a:spLocks noChangeArrowheads="1"/>
          </p:cNvSpPr>
          <p:nvPr/>
        </p:nvSpPr>
        <p:spPr bwMode="auto">
          <a:xfrm rot="-915307">
            <a:off x="2555875" y="5373688"/>
            <a:ext cx="2238375" cy="396875"/>
          </a:xfrm>
          <a:prstGeom prst="rect">
            <a:avLst/>
          </a:prstGeom>
          <a:noFill/>
          <a:ln w="9525">
            <a:noFill/>
            <a:miter lim="800000"/>
            <a:headEnd/>
            <a:tailEnd/>
          </a:ln>
        </p:spPr>
        <p:txBody>
          <a:bodyPr>
            <a:spAutoFit/>
          </a:bodyPr>
          <a:lstStyle/>
          <a:p>
            <a:pPr marL="457200" indent="-457200" algn="ctr">
              <a:spcBef>
                <a:spcPct val="50000"/>
              </a:spcBef>
            </a:pPr>
            <a:r>
              <a:rPr lang="en-GB" sz="2000">
                <a:solidFill>
                  <a:srgbClr val="FFFF00"/>
                </a:solidFill>
              </a:rPr>
              <a:t>Tailplane</a:t>
            </a:r>
          </a:p>
        </p:txBody>
      </p:sp>
      <p:sp>
        <p:nvSpPr>
          <p:cNvPr id="114707" name="Rectangle 19"/>
          <p:cNvSpPr>
            <a:spLocks noChangeArrowheads="1"/>
          </p:cNvSpPr>
          <p:nvPr/>
        </p:nvSpPr>
        <p:spPr bwMode="auto">
          <a:xfrm>
            <a:off x="539750" y="5948363"/>
            <a:ext cx="8077200" cy="503237"/>
          </a:xfrm>
          <a:prstGeom prst="rect">
            <a:avLst/>
          </a:prstGeom>
          <a:noFill/>
          <a:ln w="9525">
            <a:noFill/>
            <a:miter lim="800000"/>
            <a:headEnd/>
            <a:tailEnd/>
          </a:ln>
        </p:spPr>
        <p:txBody>
          <a:bodyPr/>
          <a:lstStyle/>
          <a:p>
            <a:pPr algn="ctr">
              <a:spcBef>
                <a:spcPct val="20000"/>
              </a:spcBef>
            </a:pPr>
            <a:r>
              <a:rPr lang="en-GB" i="1">
                <a:solidFill>
                  <a:srgbClr val="FFFF00"/>
                </a:solidFill>
              </a:rPr>
              <a:t>But can you identify them!</a:t>
            </a:r>
            <a:endParaRPr lang="en-US" i="1">
              <a:solidFill>
                <a:srgbClr val="FFFF00"/>
              </a:solidFill>
            </a:endParaRPr>
          </a:p>
        </p:txBody>
      </p:sp>
      <p:sp>
        <p:nvSpPr>
          <p:cNvPr id="9233" name="Rectangle 20"/>
          <p:cNvSpPr>
            <a:spLocks noGrp="1" noChangeArrowheads="1"/>
          </p:cNvSpPr>
          <p:nvPr>
            <p:ph type="title"/>
          </p:nvPr>
        </p:nvSpPr>
        <p:spPr/>
        <p:txBody>
          <a:bodyPr/>
          <a:lstStyle/>
          <a:p>
            <a:r>
              <a:rPr lang="en-GB" smtClean="0">
                <a:latin typeface="Arial" charset="0"/>
                <a:cs typeface="Arial" charset="0"/>
              </a:rPr>
              <a:t>Airframe Components</a:t>
            </a:r>
            <a:endParaRPr 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46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69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69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469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469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470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470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470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470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470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4705">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4706">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14707"/>
                                        </p:tgtEl>
                                        <p:attrNameLst>
                                          <p:attrName>style.visibility</p:attrName>
                                        </p:attrNameLst>
                                      </p:cBhvr>
                                      <p:to>
                                        <p:strVal val="visible"/>
                                      </p:to>
                                    </p:set>
                                    <p:animEffect transition="in" filter="dissolve">
                                      <p:cBhvr>
                                        <p:cTn id="59" dur="500"/>
                                        <p:tgtEl>
                                          <p:spTgt spid="114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4" grpId="0" build="p"/>
      <p:bldP spid="114695" grpId="0" build="p" autoUpdateAnimBg="0"/>
      <p:bldP spid="114696" grpId="0" build="p" autoUpdateAnimBg="0"/>
      <p:bldP spid="114697" grpId="0" build="p" autoUpdateAnimBg="0"/>
      <p:bldP spid="114698" grpId="0" build="p" autoUpdateAnimBg="0"/>
      <p:bldP spid="114699" grpId="0" build="p" autoUpdateAnimBg="0"/>
      <p:bldP spid="114700" grpId="0" build="p" autoUpdateAnimBg="0"/>
      <p:bldP spid="114701" grpId="0" build="p" autoUpdateAnimBg="0"/>
      <p:bldP spid="114702" grpId="0" build="p" autoUpdateAnimBg="0"/>
      <p:bldP spid="114703" grpId="0" build="p" autoUpdateAnimBg="0"/>
      <p:bldP spid="114704" grpId="0" build="p" autoUpdateAnimBg="0"/>
      <p:bldP spid="114705" grpId="0" build="p" autoUpdateAnimBg="0"/>
      <p:bldP spid="114706" grpId="0" build="p" autoUpdateAnimBg="0"/>
      <p:bldP spid="1147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rot="829782">
            <a:off x="6156325" y="1881188"/>
            <a:ext cx="2665413" cy="396875"/>
          </a:xfrm>
          <a:prstGeom prst="rect">
            <a:avLst/>
          </a:prstGeom>
          <a:noFill/>
          <a:ln w="9525">
            <a:noFill/>
            <a:miter lim="800000"/>
            <a:headEnd/>
            <a:tailEnd/>
          </a:ln>
        </p:spPr>
        <p:txBody>
          <a:bodyPr>
            <a:spAutoFit/>
          </a:bodyPr>
          <a:lstStyle/>
          <a:p>
            <a:pPr marL="457200" indent="-457200" algn="ctr">
              <a:spcBef>
                <a:spcPct val="50000"/>
              </a:spcBef>
            </a:pPr>
            <a:r>
              <a:rPr lang="en-GB" sz="2000">
                <a:solidFill>
                  <a:srgbClr val="FFFF00"/>
                </a:solidFill>
              </a:rPr>
              <a:t>Wings (or Mainplane) </a:t>
            </a:r>
          </a:p>
        </p:txBody>
      </p:sp>
      <p:pic>
        <p:nvPicPr>
          <p:cNvPr id="10243" name="Picture 4" descr="fly-by4-sml"/>
          <p:cNvPicPr>
            <a:picLocks noChangeAspect="1" noChangeArrowheads="1"/>
          </p:cNvPicPr>
          <p:nvPr/>
        </p:nvPicPr>
        <p:blipFill>
          <a:blip r:embed="rId3" cstate="print">
            <a:lum bright="6000"/>
          </a:blip>
          <a:srcRect l="8189" t="16446" b="18938"/>
          <a:stretch>
            <a:fillRect/>
          </a:stretch>
        </p:blipFill>
        <p:spPr bwMode="auto">
          <a:xfrm>
            <a:off x="1908175" y="2420938"/>
            <a:ext cx="5545138" cy="2709862"/>
          </a:xfrm>
          <a:prstGeom prst="rect">
            <a:avLst/>
          </a:prstGeom>
          <a:noFill/>
          <a:ln w="9525">
            <a:solidFill>
              <a:srgbClr val="FFFF00"/>
            </a:solidFill>
            <a:miter lim="800000"/>
            <a:headEnd/>
            <a:tailEnd/>
          </a:ln>
        </p:spPr>
      </p:pic>
      <p:sp>
        <p:nvSpPr>
          <p:cNvPr id="5129" name="Line 9"/>
          <p:cNvSpPr>
            <a:spLocks noChangeShapeType="1"/>
          </p:cNvSpPr>
          <p:nvPr/>
        </p:nvSpPr>
        <p:spPr bwMode="auto">
          <a:xfrm>
            <a:off x="1692275" y="2347913"/>
            <a:ext cx="1008063" cy="1225550"/>
          </a:xfrm>
          <a:prstGeom prst="line">
            <a:avLst/>
          </a:prstGeom>
          <a:noFill/>
          <a:ln w="9525">
            <a:solidFill>
              <a:srgbClr val="FFFF00"/>
            </a:solidFill>
            <a:round/>
            <a:headEnd/>
            <a:tailEnd type="triangle" w="med" len="med"/>
          </a:ln>
        </p:spPr>
        <p:txBody>
          <a:bodyPr/>
          <a:lstStyle/>
          <a:p>
            <a:endParaRPr lang="en-GB"/>
          </a:p>
        </p:txBody>
      </p:sp>
      <p:sp>
        <p:nvSpPr>
          <p:cNvPr id="5130" name="Line 10"/>
          <p:cNvSpPr>
            <a:spLocks noChangeShapeType="1"/>
          </p:cNvSpPr>
          <p:nvPr/>
        </p:nvSpPr>
        <p:spPr bwMode="auto">
          <a:xfrm flipV="1">
            <a:off x="6443663" y="4076700"/>
            <a:ext cx="360362" cy="1260475"/>
          </a:xfrm>
          <a:prstGeom prst="line">
            <a:avLst/>
          </a:prstGeom>
          <a:noFill/>
          <a:ln w="9525">
            <a:solidFill>
              <a:srgbClr val="FFFF00"/>
            </a:solidFill>
            <a:round/>
            <a:headEnd/>
            <a:tailEnd type="triangle" w="med" len="med"/>
          </a:ln>
        </p:spPr>
        <p:txBody>
          <a:bodyPr/>
          <a:lstStyle/>
          <a:p>
            <a:endParaRPr lang="en-GB"/>
          </a:p>
        </p:txBody>
      </p:sp>
      <p:sp>
        <p:nvSpPr>
          <p:cNvPr id="5131" name="Line 11"/>
          <p:cNvSpPr>
            <a:spLocks noChangeShapeType="1"/>
          </p:cNvSpPr>
          <p:nvPr/>
        </p:nvSpPr>
        <p:spPr bwMode="auto">
          <a:xfrm flipH="1">
            <a:off x="5219700" y="2168525"/>
            <a:ext cx="1800225" cy="577850"/>
          </a:xfrm>
          <a:prstGeom prst="line">
            <a:avLst/>
          </a:prstGeom>
          <a:noFill/>
          <a:ln w="9525">
            <a:solidFill>
              <a:srgbClr val="FFFF00"/>
            </a:solidFill>
            <a:round/>
            <a:headEnd/>
            <a:tailEnd type="triangle" w="med" len="med"/>
          </a:ln>
        </p:spPr>
        <p:txBody>
          <a:bodyPr/>
          <a:lstStyle/>
          <a:p>
            <a:endParaRPr lang="en-GB"/>
          </a:p>
        </p:txBody>
      </p:sp>
      <p:sp>
        <p:nvSpPr>
          <p:cNvPr id="5132" name="Line 12"/>
          <p:cNvSpPr>
            <a:spLocks noChangeShapeType="1"/>
          </p:cNvSpPr>
          <p:nvPr/>
        </p:nvSpPr>
        <p:spPr bwMode="auto">
          <a:xfrm flipV="1">
            <a:off x="1644650" y="4365625"/>
            <a:ext cx="695325" cy="976313"/>
          </a:xfrm>
          <a:prstGeom prst="line">
            <a:avLst/>
          </a:prstGeom>
          <a:noFill/>
          <a:ln w="9525">
            <a:solidFill>
              <a:srgbClr val="FFFF00"/>
            </a:solidFill>
            <a:round/>
            <a:headEnd/>
            <a:tailEnd type="triangle" w="med" len="med"/>
          </a:ln>
        </p:spPr>
        <p:txBody>
          <a:bodyPr/>
          <a:lstStyle/>
          <a:p>
            <a:endParaRPr lang="en-GB"/>
          </a:p>
        </p:txBody>
      </p:sp>
      <p:sp>
        <p:nvSpPr>
          <p:cNvPr id="5133" name="Line 13"/>
          <p:cNvSpPr>
            <a:spLocks noChangeShapeType="1"/>
          </p:cNvSpPr>
          <p:nvPr/>
        </p:nvSpPr>
        <p:spPr bwMode="auto">
          <a:xfrm flipV="1">
            <a:off x="1619250" y="4537075"/>
            <a:ext cx="2736850" cy="823913"/>
          </a:xfrm>
          <a:prstGeom prst="line">
            <a:avLst/>
          </a:prstGeom>
          <a:noFill/>
          <a:ln w="9525">
            <a:solidFill>
              <a:srgbClr val="FFFF00"/>
            </a:solidFill>
            <a:round/>
            <a:headEnd/>
            <a:tailEnd type="triangle" w="med" len="med"/>
          </a:ln>
        </p:spPr>
        <p:txBody>
          <a:bodyPr/>
          <a:lstStyle/>
          <a:p>
            <a:endParaRPr lang="en-GB"/>
          </a:p>
        </p:txBody>
      </p:sp>
      <p:sp>
        <p:nvSpPr>
          <p:cNvPr id="5135" name="Text Box 15"/>
          <p:cNvSpPr txBox="1">
            <a:spLocks noChangeArrowheads="1"/>
          </p:cNvSpPr>
          <p:nvPr/>
        </p:nvSpPr>
        <p:spPr bwMode="auto">
          <a:xfrm>
            <a:off x="0" y="5851525"/>
            <a:ext cx="9144000" cy="457200"/>
          </a:xfrm>
          <a:prstGeom prst="rect">
            <a:avLst/>
          </a:prstGeom>
          <a:noFill/>
          <a:ln w="9525">
            <a:noFill/>
            <a:miter lim="800000"/>
            <a:headEnd/>
            <a:tailEnd/>
          </a:ln>
        </p:spPr>
        <p:txBody>
          <a:bodyPr>
            <a:spAutoFit/>
          </a:bodyPr>
          <a:lstStyle/>
          <a:p>
            <a:pPr algn="ctr">
              <a:spcBef>
                <a:spcPct val="50000"/>
              </a:spcBef>
            </a:pPr>
            <a:r>
              <a:rPr lang="en-GB" i="1">
                <a:solidFill>
                  <a:srgbClr val="FFFF00"/>
                </a:solidFill>
              </a:rPr>
              <a:t>Surely that’s not them all though!</a:t>
            </a:r>
          </a:p>
        </p:txBody>
      </p:sp>
      <p:sp>
        <p:nvSpPr>
          <p:cNvPr id="5137" name="Text Box 17"/>
          <p:cNvSpPr txBox="1">
            <a:spLocks noChangeArrowheads="1"/>
          </p:cNvSpPr>
          <p:nvPr/>
        </p:nvSpPr>
        <p:spPr bwMode="auto">
          <a:xfrm rot="-1199472">
            <a:off x="0" y="1916113"/>
            <a:ext cx="3348038" cy="396875"/>
          </a:xfrm>
          <a:prstGeom prst="rect">
            <a:avLst/>
          </a:prstGeom>
          <a:noFill/>
          <a:ln w="9525">
            <a:noFill/>
            <a:miter lim="800000"/>
            <a:headEnd/>
            <a:tailEnd/>
          </a:ln>
        </p:spPr>
        <p:txBody>
          <a:bodyPr>
            <a:spAutoFit/>
          </a:bodyPr>
          <a:lstStyle/>
          <a:p>
            <a:pPr marL="457200" indent="-457200" algn="ctr">
              <a:spcBef>
                <a:spcPct val="50000"/>
              </a:spcBef>
            </a:pPr>
            <a:r>
              <a:rPr lang="en-GB" sz="2000">
                <a:solidFill>
                  <a:srgbClr val="FFFF00"/>
                </a:solidFill>
              </a:rPr>
              <a:t>Fuselage (or Body)</a:t>
            </a:r>
          </a:p>
        </p:txBody>
      </p:sp>
      <p:sp>
        <p:nvSpPr>
          <p:cNvPr id="5138" name="Text Box 18"/>
          <p:cNvSpPr txBox="1">
            <a:spLocks noChangeArrowheads="1"/>
          </p:cNvSpPr>
          <p:nvPr/>
        </p:nvSpPr>
        <p:spPr bwMode="auto">
          <a:xfrm rot="-305320">
            <a:off x="3598863" y="5337175"/>
            <a:ext cx="5545137" cy="396875"/>
          </a:xfrm>
          <a:prstGeom prst="rect">
            <a:avLst/>
          </a:prstGeom>
          <a:noFill/>
          <a:ln w="9525">
            <a:noFill/>
            <a:miter lim="800000"/>
            <a:headEnd/>
            <a:tailEnd/>
          </a:ln>
        </p:spPr>
        <p:txBody>
          <a:bodyPr>
            <a:spAutoFit/>
          </a:bodyPr>
          <a:lstStyle/>
          <a:p>
            <a:pPr marL="457200" indent="-457200" algn="ctr">
              <a:spcBef>
                <a:spcPct val="50000"/>
              </a:spcBef>
            </a:pPr>
            <a:r>
              <a:rPr lang="en-GB" sz="2000">
                <a:solidFill>
                  <a:srgbClr val="FFFF00"/>
                </a:solidFill>
              </a:rPr>
              <a:t>Tailplane</a:t>
            </a:r>
          </a:p>
        </p:txBody>
      </p:sp>
      <p:sp>
        <p:nvSpPr>
          <p:cNvPr id="5139" name="Text Box 19"/>
          <p:cNvSpPr txBox="1">
            <a:spLocks noChangeArrowheads="1"/>
          </p:cNvSpPr>
          <p:nvPr/>
        </p:nvSpPr>
        <p:spPr bwMode="auto">
          <a:xfrm rot="862200">
            <a:off x="468313" y="5300663"/>
            <a:ext cx="2447925" cy="396875"/>
          </a:xfrm>
          <a:prstGeom prst="rect">
            <a:avLst/>
          </a:prstGeom>
          <a:noFill/>
          <a:ln w="9525">
            <a:noFill/>
            <a:miter lim="800000"/>
            <a:headEnd/>
            <a:tailEnd/>
          </a:ln>
        </p:spPr>
        <p:txBody>
          <a:bodyPr>
            <a:spAutoFit/>
          </a:bodyPr>
          <a:lstStyle/>
          <a:p>
            <a:pPr marL="457200" indent="-457200" algn="ctr">
              <a:spcBef>
                <a:spcPct val="50000"/>
              </a:spcBef>
            </a:pPr>
            <a:r>
              <a:rPr lang="en-GB" sz="2000">
                <a:solidFill>
                  <a:srgbClr val="FFFF00"/>
                </a:solidFill>
              </a:rPr>
              <a:t>Undercarriage</a:t>
            </a:r>
          </a:p>
        </p:txBody>
      </p:sp>
      <p:sp>
        <p:nvSpPr>
          <p:cNvPr id="10253" name="Rectangle 20"/>
          <p:cNvSpPr>
            <a:spLocks noChangeArrowheads="1"/>
          </p:cNvSpPr>
          <p:nvPr/>
        </p:nvSpPr>
        <p:spPr bwMode="auto">
          <a:xfrm>
            <a:off x="533400" y="401638"/>
            <a:ext cx="8077200" cy="865187"/>
          </a:xfrm>
          <a:prstGeom prst="rect">
            <a:avLst/>
          </a:prstGeom>
          <a:noFill/>
          <a:ln w="9525">
            <a:noFill/>
            <a:miter lim="800000"/>
            <a:headEnd/>
            <a:tailEnd/>
          </a:ln>
        </p:spPr>
        <p:txBody>
          <a:bodyPr/>
          <a:lstStyle/>
          <a:p>
            <a:pPr algn="ctr">
              <a:spcBef>
                <a:spcPct val="20000"/>
              </a:spcBef>
            </a:pPr>
            <a:r>
              <a:rPr lang="en-GB">
                <a:solidFill>
                  <a:srgbClr val="FFFF00"/>
                </a:solidFill>
              </a:rPr>
              <a:t>All the suggestions you gave are valid, but for the purposes of this ACP, we will discuss the following </a:t>
            </a:r>
            <a:r>
              <a:rPr lang="en-GB" u="sng">
                <a:solidFill>
                  <a:srgbClr val="FFFF00"/>
                </a:solidFill>
              </a:rPr>
              <a:t>4</a:t>
            </a:r>
            <a:r>
              <a:rPr lang="en-GB">
                <a:solidFill>
                  <a:srgbClr val="FFFF00"/>
                </a:solidFill>
              </a:rPr>
              <a:t> major components in more detail later.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22" presetClass="entr" presetSubtype="2" fill="hold" grpId="0" nodeType="withEffect">
                                  <p:stCondLst>
                                    <p:cond delay="0"/>
                                  </p:stCondLst>
                                  <p:childTnLst>
                                    <p:set>
                                      <p:cBhvr>
                                        <p:cTn id="8" dur="1" fill="hold">
                                          <p:stCondLst>
                                            <p:cond delay="0"/>
                                          </p:stCondLst>
                                        </p:cTn>
                                        <p:tgtEl>
                                          <p:spTgt spid="5131"/>
                                        </p:tgtEl>
                                        <p:attrNameLst>
                                          <p:attrName>style.visibility</p:attrName>
                                        </p:attrNameLst>
                                      </p:cBhvr>
                                      <p:to>
                                        <p:strVal val="visible"/>
                                      </p:to>
                                    </p:set>
                                    <p:animEffect transition="in" filter="wipe(right)">
                                      <p:cBhvr>
                                        <p:cTn id="9" dur="500"/>
                                        <p:tgtEl>
                                          <p:spTgt spid="513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137">
                                            <p:txEl>
                                              <p:pRg st="0" end="0"/>
                                            </p:txEl>
                                          </p:spTgt>
                                        </p:tgtEl>
                                        <p:attrNameLst>
                                          <p:attrName>style.visibility</p:attrName>
                                        </p:attrNameLst>
                                      </p:cBhvr>
                                      <p:to>
                                        <p:strVal val="visible"/>
                                      </p:to>
                                    </p:set>
                                  </p:childTnLst>
                                </p:cTn>
                              </p:par>
                              <p:par>
                                <p:cTn id="14" presetID="22" presetClass="entr" presetSubtype="1" fill="hold" grpId="0" nodeType="withEffect">
                                  <p:stCondLst>
                                    <p:cond delay="0"/>
                                  </p:stCondLst>
                                  <p:childTnLst>
                                    <p:set>
                                      <p:cBhvr>
                                        <p:cTn id="15" dur="1" fill="hold">
                                          <p:stCondLst>
                                            <p:cond delay="0"/>
                                          </p:stCondLst>
                                        </p:cTn>
                                        <p:tgtEl>
                                          <p:spTgt spid="5129"/>
                                        </p:tgtEl>
                                        <p:attrNameLst>
                                          <p:attrName>style.visibility</p:attrName>
                                        </p:attrNameLst>
                                      </p:cBhvr>
                                      <p:to>
                                        <p:strVal val="visible"/>
                                      </p:to>
                                    </p:set>
                                    <p:animEffect transition="in" filter="wipe(up)">
                                      <p:cBhvr>
                                        <p:cTn id="16" dur="500"/>
                                        <p:tgtEl>
                                          <p:spTgt spid="512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38">
                                            <p:txEl>
                                              <p:pRg st="0" end="0"/>
                                            </p:txEl>
                                          </p:spTgt>
                                        </p:tgtEl>
                                        <p:attrNameLst>
                                          <p:attrName>style.visibility</p:attrName>
                                        </p:attrNameLst>
                                      </p:cBhvr>
                                      <p:to>
                                        <p:strVal val="visible"/>
                                      </p:to>
                                    </p:set>
                                  </p:childTnLst>
                                </p:cTn>
                              </p:par>
                              <p:par>
                                <p:cTn id="21" presetID="22" presetClass="entr" presetSubtype="4" fill="hold" grpId="0" nodeType="withEffect">
                                  <p:stCondLst>
                                    <p:cond delay="0"/>
                                  </p:stCondLst>
                                  <p:childTnLst>
                                    <p:set>
                                      <p:cBhvr>
                                        <p:cTn id="22" dur="1" fill="hold">
                                          <p:stCondLst>
                                            <p:cond delay="0"/>
                                          </p:stCondLst>
                                        </p:cTn>
                                        <p:tgtEl>
                                          <p:spTgt spid="5130"/>
                                        </p:tgtEl>
                                        <p:attrNameLst>
                                          <p:attrName>style.visibility</p:attrName>
                                        </p:attrNameLst>
                                      </p:cBhvr>
                                      <p:to>
                                        <p:strVal val="visible"/>
                                      </p:to>
                                    </p:set>
                                    <p:animEffect transition="in" filter="wipe(down)">
                                      <p:cBhvr>
                                        <p:cTn id="23" dur="500"/>
                                        <p:tgtEl>
                                          <p:spTgt spid="513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139">
                                            <p:txEl>
                                              <p:pRg st="0" end="0"/>
                                            </p:txEl>
                                          </p:spTgt>
                                        </p:tgtEl>
                                        <p:attrNameLst>
                                          <p:attrName>style.visibility</p:attrName>
                                        </p:attrNameLst>
                                      </p:cBhvr>
                                      <p:to>
                                        <p:strVal val="visible"/>
                                      </p:to>
                                    </p:set>
                                  </p:childTnLst>
                                </p:cTn>
                              </p:par>
                              <p:par>
                                <p:cTn id="28" presetID="22" presetClass="entr" presetSubtype="8" fill="hold" grpId="0" nodeType="withEffect">
                                  <p:stCondLst>
                                    <p:cond delay="0"/>
                                  </p:stCondLst>
                                  <p:childTnLst>
                                    <p:set>
                                      <p:cBhvr>
                                        <p:cTn id="29" dur="1" fill="hold">
                                          <p:stCondLst>
                                            <p:cond delay="0"/>
                                          </p:stCondLst>
                                        </p:cTn>
                                        <p:tgtEl>
                                          <p:spTgt spid="5132"/>
                                        </p:tgtEl>
                                        <p:attrNameLst>
                                          <p:attrName>style.visibility</p:attrName>
                                        </p:attrNameLst>
                                      </p:cBhvr>
                                      <p:to>
                                        <p:strVal val="visible"/>
                                      </p:to>
                                    </p:set>
                                    <p:animEffect transition="in" filter="wipe(left)">
                                      <p:cBhvr>
                                        <p:cTn id="30" dur="500"/>
                                        <p:tgtEl>
                                          <p:spTgt spid="513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133"/>
                                        </p:tgtEl>
                                        <p:attrNameLst>
                                          <p:attrName>style.visibility</p:attrName>
                                        </p:attrNameLst>
                                      </p:cBhvr>
                                      <p:to>
                                        <p:strVal val="visible"/>
                                      </p:to>
                                    </p:set>
                                    <p:animEffect transition="in" filter="wipe(down)">
                                      <p:cBhvr>
                                        <p:cTn id="33" dur="500"/>
                                        <p:tgtEl>
                                          <p:spTgt spid="5133"/>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135"/>
                                        </p:tgtEl>
                                        <p:attrNameLst>
                                          <p:attrName>style.visibility</p:attrName>
                                        </p:attrNameLst>
                                      </p:cBhvr>
                                      <p:to>
                                        <p:strVal val="visible"/>
                                      </p:to>
                                    </p:set>
                                    <p:animEffect transition="in" filter="dissolve">
                                      <p:cBhvr>
                                        <p:cTn id="38" dur="500"/>
                                        <p:tgtEl>
                                          <p:spTgt spid="5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P spid="5129" grpId="0" animBg="1"/>
      <p:bldP spid="5130" grpId="0" animBg="1"/>
      <p:bldP spid="5131" grpId="0" animBg="1"/>
      <p:bldP spid="5132" grpId="0" animBg="1"/>
      <p:bldP spid="5133" grpId="0" animBg="1"/>
      <p:bldP spid="5135" grpId="0"/>
      <p:bldP spid="5137" grpId="0" build="p" autoUpdateAnimBg="0"/>
      <p:bldP spid="5138" grpId="0" build="p" autoUpdateAnimBg="0"/>
      <p:bldP spid="513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smtClean="0">
                <a:latin typeface="Arial" charset="0"/>
                <a:cs typeface="Arial" charset="0"/>
              </a:rPr>
              <a:t>Engines &amp; Cockpit</a:t>
            </a:r>
            <a:endParaRPr lang="en-US" smtClean="0">
              <a:latin typeface="Arial" charset="0"/>
              <a:cs typeface="Arial" charset="0"/>
            </a:endParaRPr>
          </a:p>
        </p:txBody>
      </p:sp>
      <p:sp>
        <p:nvSpPr>
          <p:cNvPr id="115715" name="Rectangle 3"/>
          <p:cNvSpPr>
            <a:spLocks noGrp="1" noChangeArrowheads="1"/>
          </p:cNvSpPr>
          <p:nvPr>
            <p:ph type="body" idx="1"/>
          </p:nvPr>
        </p:nvSpPr>
        <p:spPr>
          <a:xfrm>
            <a:off x="533400" y="1196975"/>
            <a:ext cx="8077200" cy="5327650"/>
          </a:xfrm>
        </p:spPr>
        <p:txBody>
          <a:bodyPr/>
          <a:lstStyle/>
          <a:p>
            <a:pPr marL="0" indent="0" algn="just">
              <a:lnSpc>
                <a:spcPct val="90000"/>
              </a:lnSpc>
            </a:pPr>
            <a:r>
              <a:rPr lang="en-GB" smtClean="0">
                <a:latin typeface="Arial" charset="0"/>
                <a:cs typeface="Arial" charset="0"/>
              </a:rPr>
              <a:t>Now, you may think that this ACP is missing a couple of important components; Engines and a Cockpit.</a:t>
            </a:r>
          </a:p>
          <a:p>
            <a:pPr marL="0" indent="0" algn="just">
              <a:lnSpc>
                <a:spcPct val="90000"/>
              </a:lnSpc>
            </a:pPr>
            <a:endParaRPr lang="en-GB" smtClean="0">
              <a:latin typeface="Arial" charset="0"/>
              <a:cs typeface="Arial" charset="0"/>
            </a:endParaRPr>
          </a:p>
          <a:p>
            <a:pPr marL="0" indent="0" algn="just">
              <a:lnSpc>
                <a:spcPct val="90000"/>
              </a:lnSpc>
            </a:pPr>
            <a:endParaRPr lang="en-GB" smtClean="0">
              <a:latin typeface="Arial" charset="0"/>
              <a:cs typeface="Arial" charset="0"/>
            </a:endParaRPr>
          </a:p>
          <a:p>
            <a:pPr marL="0" indent="0" algn="just">
              <a:lnSpc>
                <a:spcPct val="90000"/>
              </a:lnSpc>
            </a:pPr>
            <a:endParaRPr lang="en-GB" smtClean="0">
              <a:latin typeface="Arial" charset="0"/>
              <a:cs typeface="Arial" charset="0"/>
            </a:endParaRPr>
          </a:p>
          <a:p>
            <a:pPr marL="0" indent="0" algn="just">
              <a:lnSpc>
                <a:spcPct val="90000"/>
              </a:lnSpc>
            </a:pPr>
            <a:endParaRPr lang="en-GB" smtClean="0">
              <a:latin typeface="Arial" charset="0"/>
              <a:cs typeface="Arial" charset="0"/>
            </a:endParaRPr>
          </a:p>
          <a:p>
            <a:pPr marL="0" indent="0" algn="just">
              <a:lnSpc>
                <a:spcPct val="90000"/>
              </a:lnSpc>
            </a:pPr>
            <a:endParaRPr lang="en-US" smtClean="0">
              <a:latin typeface="Arial" charset="0"/>
              <a:cs typeface="Arial" charset="0"/>
            </a:endParaRPr>
          </a:p>
          <a:p>
            <a:pPr marL="0" indent="0" algn="just">
              <a:lnSpc>
                <a:spcPct val="90000"/>
              </a:lnSpc>
            </a:pPr>
            <a:endParaRPr lang="en-US" smtClean="0">
              <a:latin typeface="Arial" charset="0"/>
              <a:cs typeface="Arial" charset="0"/>
            </a:endParaRPr>
          </a:p>
          <a:p>
            <a:pPr marL="0" indent="0" algn="just">
              <a:lnSpc>
                <a:spcPct val="90000"/>
              </a:lnSpc>
            </a:pPr>
            <a:endParaRPr lang="en-US" smtClean="0">
              <a:latin typeface="Arial" charset="0"/>
              <a:cs typeface="Arial" charset="0"/>
            </a:endParaRPr>
          </a:p>
          <a:p>
            <a:pPr marL="0" indent="0" algn="just">
              <a:lnSpc>
                <a:spcPct val="90000"/>
              </a:lnSpc>
            </a:pPr>
            <a:endParaRPr lang="en-US" smtClean="0">
              <a:latin typeface="Arial" charset="0"/>
              <a:cs typeface="Arial" charset="0"/>
            </a:endParaRPr>
          </a:p>
          <a:p>
            <a:pPr marL="0" indent="0" algn="just">
              <a:lnSpc>
                <a:spcPct val="90000"/>
              </a:lnSpc>
            </a:pPr>
            <a:endParaRPr lang="en-US" smtClean="0">
              <a:latin typeface="Arial" charset="0"/>
              <a:cs typeface="Arial" charset="0"/>
            </a:endParaRPr>
          </a:p>
          <a:p>
            <a:pPr marL="0" indent="0" algn="ctr">
              <a:lnSpc>
                <a:spcPct val="90000"/>
              </a:lnSpc>
            </a:pPr>
            <a:endParaRPr lang="en-US" sz="1000" i="1" smtClean="0">
              <a:latin typeface="Arial" charset="0"/>
              <a:cs typeface="Arial" charset="0"/>
            </a:endParaRPr>
          </a:p>
          <a:p>
            <a:pPr marL="0" indent="0" algn="ctr">
              <a:lnSpc>
                <a:spcPct val="90000"/>
              </a:lnSpc>
            </a:pPr>
            <a:r>
              <a:rPr lang="en-US" i="1" smtClean="0">
                <a:latin typeface="Arial" charset="0"/>
                <a:cs typeface="Arial" charset="0"/>
              </a:rPr>
              <a:t>Although valid, for the purposes of this ACP we will not discuss them further</a:t>
            </a:r>
          </a:p>
        </p:txBody>
      </p:sp>
      <p:pic>
        <p:nvPicPr>
          <p:cNvPr id="115716" name="Picture 4" descr="raf_viking_1"/>
          <p:cNvPicPr>
            <a:picLocks noChangeAspect="1" noChangeArrowheads="1"/>
          </p:cNvPicPr>
          <p:nvPr/>
        </p:nvPicPr>
        <p:blipFill>
          <a:blip r:embed="rId3" cstate="print">
            <a:lum bright="6000"/>
          </a:blip>
          <a:srcRect t="18507" b="24464"/>
          <a:stretch>
            <a:fillRect/>
          </a:stretch>
        </p:blipFill>
        <p:spPr bwMode="auto">
          <a:xfrm>
            <a:off x="4643438" y="2078038"/>
            <a:ext cx="3887787" cy="1701800"/>
          </a:xfrm>
          <a:prstGeom prst="rect">
            <a:avLst/>
          </a:prstGeom>
          <a:noFill/>
          <a:ln w="9525">
            <a:solidFill>
              <a:srgbClr val="FFFF00"/>
            </a:solidFill>
            <a:miter lim="800000"/>
            <a:headEnd/>
            <a:tailEnd/>
          </a:ln>
        </p:spPr>
      </p:pic>
      <p:sp>
        <p:nvSpPr>
          <p:cNvPr id="115717" name="Rectangle 5"/>
          <p:cNvSpPr>
            <a:spLocks noChangeArrowheads="1"/>
          </p:cNvSpPr>
          <p:nvPr/>
        </p:nvSpPr>
        <p:spPr bwMode="auto">
          <a:xfrm>
            <a:off x="539750" y="2173288"/>
            <a:ext cx="3887788" cy="1254125"/>
          </a:xfrm>
          <a:prstGeom prst="rect">
            <a:avLst/>
          </a:prstGeom>
          <a:noFill/>
          <a:ln w="9525">
            <a:noFill/>
            <a:miter lim="800000"/>
            <a:headEnd/>
            <a:tailEnd/>
          </a:ln>
        </p:spPr>
        <p:txBody>
          <a:bodyPr/>
          <a:lstStyle/>
          <a:p>
            <a:pPr algn="just">
              <a:spcBef>
                <a:spcPct val="20000"/>
              </a:spcBef>
            </a:pPr>
            <a:r>
              <a:rPr lang="en-GB" sz="2100">
                <a:solidFill>
                  <a:srgbClr val="FFFF00"/>
                </a:solidFill>
              </a:rPr>
              <a:t>The Viking glider is an aircraft, and it is fairly obvious that it does not have an engine.</a:t>
            </a:r>
            <a:endParaRPr lang="en-US" sz="2100">
              <a:solidFill>
                <a:srgbClr val="FFFF00"/>
              </a:solidFill>
            </a:endParaRPr>
          </a:p>
        </p:txBody>
      </p:sp>
      <p:pic>
        <p:nvPicPr>
          <p:cNvPr id="115718" name="Picture 6" descr="OCPA-2005-08-11-080331"/>
          <p:cNvPicPr>
            <a:picLocks noChangeAspect="1" noChangeArrowheads="1"/>
          </p:cNvPicPr>
          <p:nvPr/>
        </p:nvPicPr>
        <p:blipFill>
          <a:blip r:embed="rId4" cstate="print">
            <a:lum bright="-6000"/>
          </a:blip>
          <a:srcRect t="16158" b="6302"/>
          <a:stretch>
            <a:fillRect/>
          </a:stretch>
        </p:blipFill>
        <p:spPr bwMode="auto">
          <a:xfrm>
            <a:off x="684213" y="3505200"/>
            <a:ext cx="3455987" cy="1914525"/>
          </a:xfrm>
          <a:prstGeom prst="rect">
            <a:avLst/>
          </a:prstGeom>
          <a:noFill/>
          <a:ln w="9525">
            <a:solidFill>
              <a:srgbClr val="FFFF00"/>
            </a:solidFill>
            <a:miter lim="800000"/>
            <a:headEnd/>
            <a:tailEnd/>
          </a:ln>
        </p:spPr>
      </p:pic>
      <p:sp>
        <p:nvSpPr>
          <p:cNvPr id="115719" name="Rectangle 7"/>
          <p:cNvSpPr>
            <a:spLocks noChangeArrowheads="1"/>
          </p:cNvSpPr>
          <p:nvPr/>
        </p:nvSpPr>
        <p:spPr bwMode="auto">
          <a:xfrm>
            <a:off x="4213225" y="3827463"/>
            <a:ext cx="4535488" cy="1714500"/>
          </a:xfrm>
          <a:prstGeom prst="rect">
            <a:avLst/>
          </a:prstGeom>
          <a:noFill/>
          <a:ln w="9525">
            <a:noFill/>
            <a:miter lim="800000"/>
            <a:headEnd/>
            <a:tailEnd/>
          </a:ln>
        </p:spPr>
        <p:txBody>
          <a:bodyPr/>
          <a:lstStyle/>
          <a:p>
            <a:pPr algn="just">
              <a:spcBef>
                <a:spcPct val="20000"/>
              </a:spcBef>
            </a:pPr>
            <a:r>
              <a:rPr lang="en-GB" sz="2100">
                <a:solidFill>
                  <a:srgbClr val="FFFF00"/>
                </a:solidFill>
              </a:rPr>
              <a:t>Unmanned Aerial Vehicles (UAVs) for reconnaissance and weapons delivery. They are still aircraft, but have no pilot, therefore do not need a cockpit.</a:t>
            </a:r>
            <a:endParaRPr lang="en-US" sz="21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7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7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57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7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5715">
                                            <p:txEl>
                                              <p:pRg st="11" end="11"/>
                                            </p:txEl>
                                          </p:spTgt>
                                        </p:tgtEl>
                                        <p:attrNameLst>
                                          <p:attrName>style.visibility</p:attrName>
                                        </p:attrNameLst>
                                      </p:cBhvr>
                                      <p:to>
                                        <p:strVal val="visible"/>
                                      </p:to>
                                    </p:set>
                                    <p:animEffect transition="in" filter="dissolve">
                                      <p:cBhvr>
                                        <p:cTn id="23" dur="500"/>
                                        <p:tgtEl>
                                          <p:spTgt spid="11571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P spid="115717" grpId="0"/>
      <p:bldP spid="11571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smtClean="0">
                <a:latin typeface="Arial" charset="0"/>
                <a:cs typeface="Arial" charset="0"/>
              </a:rPr>
              <a:t>Structural Loads</a:t>
            </a:r>
            <a:endParaRPr lang="en-US" smtClean="0">
              <a:latin typeface="Arial" charset="0"/>
              <a:cs typeface="Arial" charset="0"/>
            </a:endParaRPr>
          </a:p>
        </p:txBody>
      </p:sp>
      <p:sp>
        <p:nvSpPr>
          <p:cNvPr id="135171" name="Rectangle 3"/>
          <p:cNvSpPr>
            <a:spLocks noGrp="1" noChangeArrowheads="1"/>
          </p:cNvSpPr>
          <p:nvPr>
            <p:ph type="body" idx="1"/>
          </p:nvPr>
        </p:nvSpPr>
        <p:spPr>
          <a:xfrm>
            <a:off x="533400" y="1196975"/>
            <a:ext cx="8077200" cy="2351088"/>
          </a:xfrm>
        </p:spPr>
        <p:txBody>
          <a:bodyPr/>
          <a:lstStyle/>
          <a:p>
            <a:pPr marL="0" indent="0" algn="just"/>
            <a:r>
              <a:rPr lang="en-GB" smtClean="0">
                <a:latin typeface="Arial" charset="0"/>
                <a:cs typeface="Arial" charset="0"/>
              </a:rPr>
              <a:t>All the loads that the structure of the airframe carries are resisted by components that are shaped and formed to resist those forces.</a:t>
            </a:r>
          </a:p>
          <a:p>
            <a:pPr marL="0" indent="0" algn="just"/>
            <a:endParaRPr lang="en-GB" sz="1000" smtClean="0">
              <a:latin typeface="Arial" charset="0"/>
              <a:cs typeface="Arial" charset="0"/>
            </a:endParaRPr>
          </a:p>
          <a:p>
            <a:pPr marL="0" indent="0" algn="just"/>
            <a:r>
              <a:rPr lang="en-GB" smtClean="0">
                <a:latin typeface="Arial" charset="0"/>
                <a:cs typeface="Arial" charset="0"/>
              </a:rPr>
              <a:t>Can you think of types of forces (or loads) that would be present in components in an aircraft wing?</a:t>
            </a:r>
            <a:endParaRPr lang="en-US" smtClean="0">
              <a:latin typeface="Arial" charset="0"/>
              <a:cs typeface="Arial" charset="0"/>
            </a:endParaRPr>
          </a:p>
        </p:txBody>
      </p:sp>
      <p:pic>
        <p:nvPicPr>
          <p:cNvPr id="135172" name="Picture 4"/>
          <p:cNvPicPr>
            <a:picLocks noChangeAspect="1" noChangeArrowheads="1"/>
          </p:cNvPicPr>
          <p:nvPr/>
        </p:nvPicPr>
        <p:blipFill>
          <a:blip r:embed="rId3" cstate="print"/>
          <a:srcRect/>
          <a:stretch>
            <a:fillRect/>
          </a:stretch>
        </p:blipFill>
        <p:spPr bwMode="auto">
          <a:xfrm>
            <a:off x="3348038" y="3789363"/>
            <a:ext cx="2568575" cy="2430462"/>
          </a:xfrm>
          <a:prstGeom prst="rect">
            <a:avLst/>
          </a:prstGeom>
          <a:noFill/>
          <a:ln w="9525">
            <a:solidFill>
              <a:srgbClr val="FFFF00"/>
            </a:solidFill>
            <a:miter lim="800000"/>
            <a:headEnd/>
            <a:tailEnd/>
          </a:ln>
        </p:spPr>
      </p:pic>
      <p:sp>
        <p:nvSpPr>
          <p:cNvPr id="135173" name="Text Box 5"/>
          <p:cNvSpPr txBox="1">
            <a:spLocks noChangeArrowheads="1"/>
          </p:cNvSpPr>
          <p:nvPr/>
        </p:nvSpPr>
        <p:spPr bwMode="auto">
          <a:xfrm rot="-886932">
            <a:off x="1116013" y="4124325"/>
            <a:ext cx="2024062" cy="457200"/>
          </a:xfrm>
          <a:prstGeom prst="rect">
            <a:avLst/>
          </a:prstGeom>
          <a:noFill/>
          <a:ln w="9525">
            <a:noFill/>
            <a:miter lim="800000"/>
            <a:headEnd/>
            <a:tailEnd/>
          </a:ln>
        </p:spPr>
        <p:txBody>
          <a:bodyPr>
            <a:spAutoFit/>
          </a:bodyPr>
          <a:lstStyle/>
          <a:p>
            <a:pPr marL="457200" indent="-457200" algn="ctr">
              <a:spcBef>
                <a:spcPct val="50000"/>
              </a:spcBef>
            </a:pPr>
            <a:r>
              <a:rPr lang="en-GB">
                <a:solidFill>
                  <a:srgbClr val="FFFF00"/>
                </a:solidFill>
              </a:rPr>
              <a:t>Squashing</a:t>
            </a:r>
          </a:p>
        </p:txBody>
      </p:sp>
      <p:sp>
        <p:nvSpPr>
          <p:cNvPr id="135174" name="Text Box 6"/>
          <p:cNvSpPr txBox="1">
            <a:spLocks noChangeArrowheads="1"/>
          </p:cNvSpPr>
          <p:nvPr/>
        </p:nvSpPr>
        <p:spPr bwMode="auto">
          <a:xfrm rot="-1288099">
            <a:off x="6227763" y="4652963"/>
            <a:ext cx="2024062" cy="457200"/>
          </a:xfrm>
          <a:prstGeom prst="rect">
            <a:avLst/>
          </a:prstGeom>
          <a:noFill/>
          <a:ln w="9525">
            <a:noFill/>
            <a:miter lim="800000"/>
            <a:headEnd/>
            <a:tailEnd/>
          </a:ln>
        </p:spPr>
        <p:txBody>
          <a:bodyPr>
            <a:spAutoFit/>
          </a:bodyPr>
          <a:lstStyle/>
          <a:p>
            <a:pPr marL="457200" indent="-457200" algn="ctr">
              <a:spcBef>
                <a:spcPct val="50000"/>
              </a:spcBef>
            </a:pPr>
            <a:r>
              <a:rPr lang="en-GB">
                <a:solidFill>
                  <a:srgbClr val="FFFF00"/>
                </a:solidFill>
              </a:rPr>
              <a:t>Pulling</a:t>
            </a:r>
          </a:p>
        </p:txBody>
      </p:sp>
      <p:sp>
        <p:nvSpPr>
          <p:cNvPr id="135175" name="Text Box 7"/>
          <p:cNvSpPr txBox="1">
            <a:spLocks noChangeArrowheads="1"/>
          </p:cNvSpPr>
          <p:nvPr/>
        </p:nvSpPr>
        <p:spPr bwMode="auto">
          <a:xfrm rot="506960">
            <a:off x="6156325" y="3789363"/>
            <a:ext cx="2024063" cy="457200"/>
          </a:xfrm>
          <a:prstGeom prst="rect">
            <a:avLst/>
          </a:prstGeom>
          <a:noFill/>
          <a:ln w="9525">
            <a:noFill/>
            <a:miter lim="800000"/>
            <a:headEnd/>
            <a:tailEnd/>
          </a:ln>
        </p:spPr>
        <p:txBody>
          <a:bodyPr>
            <a:spAutoFit/>
          </a:bodyPr>
          <a:lstStyle/>
          <a:p>
            <a:pPr marL="457200" indent="-457200" algn="ctr">
              <a:spcBef>
                <a:spcPct val="50000"/>
              </a:spcBef>
            </a:pPr>
            <a:r>
              <a:rPr lang="en-GB">
                <a:solidFill>
                  <a:srgbClr val="FFFF00"/>
                </a:solidFill>
              </a:rPr>
              <a:t>Tearing</a:t>
            </a:r>
          </a:p>
        </p:txBody>
      </p:sp>
      <p:sp>
        <p:nvSpPr>
          <p:cNvPr id="135176" name="Text Box 8"/>
          <p:cNvSpPr txBox="1">
            <a:spLocks noChangeArrowheads="1"/>
          </p:cNvSpPr>
          <p:nvPr/>
        </p:nvSpPr>
        <p:spPr bwMode="auto">
          <a:xfrm rot="741487">
            <a:off x="1187450" y="5203825"/>
            <a:ext cx="2024063" cy="457200"/>
          </a:xfrm>
          <a:prstGeom prst="rect">
            <a:avLst/>
          </a:prstGeom>
          <a:noFill/>
          <a:ln w="9525">
            <a:noFill/>
            <a:miter lim="800000"/>
            <a:headEnd/>
            <a:tailEnd/>
          </a:ln>
        </p:spPr>
        <p:txBody>
          <a:bodyPr>
            <a:spAutoFit/>
          </a:bodyPr>
          <a:lstStyle/>
          <a:p>
            <a:pPr marL="457200" indent="-457200" algn="ctr">
              <a:spcBef>
                <a:spcPct val="50000"/>
              </a:spcBef>
            </a:pPr>
            <a:r>
              <a:rPr lang="en-GB">
                <a:solidFill>
                  <a:srgbClr val="FFFF00"/>
                </a:solidFill>
              </a:rPr>
              <a:t>Bending</a:t>
            </a:r>
          </a:p>
        </p:txBody>
      </p:sp>
      <p:sp>
        <p:nvSpPr>
          <p:cNvPr id="135177" name="Text Box 9"/>
          <p:cNvSpPr txBox="1">
            <a:spLocks noChangeArrowheads="1"/>
          </p:cNvSpPr>
          <p:nvPr/>
        </p:nvSpPr>
        <p:spPr bwMode="auto">
          <a:xfrm rot="581933">
            <a:off x="6156325" y="5805488"/>
            <a:ext cx="2024063" cy="457200"/>
          </a:xfrm>
          <a:prstGeom prst="rect">
            <a:avLst/>
          </a:prstGeom>
          <a:noFill/>
          <a:ln w="9525">
            <a:noFill/>
            <a:miter lim="800000"/>
            <a:headEnd/>
            <a:tailEnd/>
          </a:ln>
        </p:spPr>
        <p:txBody>
          <a:bodyPr>
            <a:spAutoFit/>
          </a:bodyPr>
          <a:lstStyle/>
          <a:p>
            <a:pPr marL="457200" indent="-457200" algn="ctr">
              <a:spcBef>
                <a:spcPct val="50000"/>
              </a:spcBef>
            </a:pPr>
            <a:r>
              <a:rPr lang="en-GB">
                <a:solidFill>
                  <a:srgbClr val="FFFF00"/>
                </a:solidFill>
              </a:rPr>
              <a:t>Twisting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51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517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517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517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517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517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P spid="135173" grpId="0" build="p" autoUpdateAnimBg="0"/>
      <p:bldP spid="135174" grpId="0" build="p" autoUpdateAnimBg="0"/>
      <p:bldP spid="135175" grpId="0" build="p" autoUpdateAnimBg="0"/>
      <p:bldP spid="135176" grpId="0" build="p" autoUpdateAnimBg="0"/>
      <p:bldP spid="135177" grpId="0" build="p" autoUpdateAnimBg="0"/>
    </p:bldLst>
  </p:timing>
</p:sld>
</file>

<file path=ppt/theme/theme1.xml><?xml version="1.0" encoding="utf-8"?>
<a:theme xmlns:a="http://schemas.openxmlformats.org/drawingml/2006/main" name="2_Default Design">
  <a:themeElements>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FF66"/>
      </a:hlink>
      <a:folHlink>
        <a:srgbClr val="99CC00"/>
      </a:folHlink>
    </a:clrScheme>
    <a:fontScheme name="1_Default Design">
      <a:majorFont>
        <a:latin typeface="Univers 55"/>
        <a:ea typeface=""/>
        <a:cs typeface="Arial"/>
      </a:majorFont>
      <a:minorFont>
        <a:latin typeface="Univers 55"/>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FF6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E1C30D4776344DA6BC9C611B785B41" ma:contentTypeVersion="17" ma:contentTypeDescription="Create a new document." ma:contentTypeScope="" ma:versionID="2003bebeec482bc05a8bcdd484f964d0">
  <xsd:schema xmlns:xsd="http://www.w3.org/2001/XMLSchema" xmlns:xs="http://www.w3.org/2001/XMLSchema" xmlns:p="http://schemas.microsoft.com/office/2006/metadata/properties" xmlns:ns2="33d018c4-3b15-4e40-a67d-61bb6fda5378" xmlns:ns3="http://schemas.microsoft.com/sharepoint/v3/fields" xmlns:ns4="3ccbaba7-fbc8-4626-8fd2-a5c4a0566b20" xmlns:ns5="http://schemas.microsoft.com/sharepoint/v4" targetNamespace="http://schemas.microsoft.com/office/2006/metadata/properties" ma:root="true" ma:fieldsID="a96c18bc1330829170a9a372cd1b3659" ns2:_="" ns3:_="" ns4:_="" ns5:_="">
    <xsd:import namespace="33d018c4-3b15-4e40-a67d-61bb6fda5378"/>
    <xsd:import namespace="http://schemas.microsoft.com/sharepoint/v3/fields"/>
    <xsd:import namespace="3ccbaba7-fbc8-4626-8fd2-a5c4a0566b20"/>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VersionNumber"/>
                <xsd:element ref="ns3:_Version" minOccurs="0"/>
                <xsd:element ref="ns2:MediaServiceAutoKeyPoints" minOccurs="0"/>
                <xsd:element ref="ns2:MediaServiceKeyPoints" minOccurs="0"/>
                <xsd:element ref="ns2:SubjectArea" minOccurs="0"/>
                <xsd:element ref="ns2:MediaServiceAutoTags" minOccurs="0"/>
                <xsd:element ref="ns2:MediaServiceOCR" minOccurs="0"/>
                <xsd:element ref="ns2:MediaServiceGenerationTime" minOccurs="0"/>
                <xsd:element ref="ns2:MediaServiceEventHashCode" minOccurs="0"/>
                <xsd:element ref="ns2:LatestUpdate" minOccurs="0"/>
                <xsd:element ref="ns2:MediaServiceDateTaken" minOccurs="0"/>
                <xsd:element ref="ns4:SharedWithUsers" minOccurs="0"/>
                <xsd:element ref="ns4:SharedWithDetails" minOccurs="0"/>
                <xsd:element ref="ns2:MediaLengthInSeconds"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018c4-3b15-4e40-a67d-61bb6fda5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VersionNumber" ma:index="10" ma:displayName="Version Number" ma:decimals="1" ma:default="1" ma:format="Dropdown" ma:internalName="VersionNumber" ma:percentage="FALSE">
      <xsd:simpleType>
        <xsd:restriction base="dms:Number"/>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SubjectArea" ma:index="14" nillable="true" ma:displayName="Subject Area" ma:format="Dropdown" ma:internalName="SubjectArea">
      <xsd:complexType>
        <xsd:complexContent>
          <xsd:extension base="dms:MultiChoice">
            <xsd:sequence>
              <xsd:element name="Value" maxOccurs="unbounded" minOccurs="0" nillable="true">
                <xsd:simpleType>
                  <xsd:restriction base="dms:Choice">
                    <xsd:enumeration value="Space"/>
                    <xsd:enumeration value="DofE"/>
                    <xsd:enumeration value="Leadership"/>
                    <xsd:enumeration value="Classification Training"/>
                    <xsd:enumeration value="Cyber"/>
                    <xsd:enumeration value="First Aid"/>
                    <xsd:enumeration value="Radio"/>
                    <xsd:enumeration value="Shooting"/>
                    <xsd:enumeration value="STEM"/>
                    <xsd:enumeration value="Music"/>
                    <xsd:enumeration value="Adv Trg"/>
                    <xsd:enumeration value="Road Marching"/>
                    <xsd:enumeration value="Drill"/>
                    <xsd:enumeration value="Sport"/>
                    <xsd:enumeration value="Fieldcraft"/>
                    <xsd:enumeration value="Apps"/>
                    <xsd:enumeration value="Staff Training"/>
                    <xsd:enumeration value="App: Space"/>
                    <xsd:enumeration value="App: IOS"/>
                    <xsd:enumeration value="App: All"/>
                    <xsd:enumeration value="ATF"/>
                    <xsd:enumeration value="Specific Support Guidance"/>
                    <xsd:enumeration value="Training Briefing Note"/>
                    <xsd:enumeration value="Health &amp; Safety"/>
                    <xsd:enumeration value="Fundraising/Citizenship Training"/>
                    <xsd:enumeration value="Academic Training"/>
                  </xsd:restriction>
                </xsd:simpleType>
              </xsd:element>
            </xsd:sequence>
          </xsd:extension>
        </xsd:complexContent>
      </xsd:complex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atestUpdate" ma:index="19" nillable="true" ma:displayName="Latest Update" ma:format="Dropdown" ma:internalName="LatestUpdate">
      <xsd:simpleType>
        <xsd:restriction base="dms:Text">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1"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cbaba7-fbc8-4626-8fd2-a5c4a0566b20"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_Version xmlns="http://schemas.microsoft.com/sharepoint/v3/fields" xsi:nil="true"/>
    <VersionNumber xmlns="33d018c4-3b15-4e40-a67d-61bb6fda5378">1</VersionNumber>
    <SubjectArea xmlns="33d018c4-3b15-4e40-a67d-61bb6fda5378" xsi:nil="true"/>
    <LatestUpdate xmlns="33d018c4-3b15-4e40-a67d-61bb6fda5378" xsi:nil="true"/>
    <IconOverlay xmlns="http://schemas.microsoft.com/sharepoint/v4" xsi:nil="true"/>
    <SharedWithUsers xmlns="3ccbaba7-fbc8-4626-8fd2-a5c4a0566b20">
      <UserInfo>
        <DisplayName>Matthew Williamson (Cadet)</DisplayName>
        <AccountId>12224</AccountId>
        <AccountType/>
      </UserInfo>
    </SharedWithUsers>
  </documentManagement>
</p:properties>
</file>

<file path=customXml/itemProps1.xml><?xml version="1.0" encoding="utf-8"?>
<ds:datastoreItem xmlns:ds="http://schemas.openxmlformats.org/officeDocument/2006/customXml" ds:itemID="{6DAA8F0D-F80F-4C06-B774-6B50EC007D21}"/>
</file>

<file path=customXml/itemProps2.xml><?xml version="1.0" encoding="utf-8"?>
<ds:datastoreItem xmlns:ds="http://schemas.openxmlformats.org/officeDocument/2006/customXml" ds:itemID="{B548E398-2B7D-4370-A534-E4AC2BE9B15B}">
  <ds:schemaRefs>
    <ds:schemaRef ds:uri="http://schemas.microsoft.com/sharepoint/v3/contenttype/forms"/>
  </ds:schemaRefs>
</ds:datastoreItem>
</file>

<file path=customXml/itemProps3.xml><?xml version="1.0" encoding="utf-8"?>
<ds:datastoreItem xmlns:ds="http://schemas.openxmlformats.org/officeDocument/2006/customXml" ds:itemID="{F12D87FE-F202-4A04-943D-9328C90C3F88}">
  <ds:schemaRefs>
    <ds:schemaRef ds:uri="http://schemas.microsoft.com/office/2006/metadata/longProperties"/>
  </ds:schemaRefs>
</ds:datastoreItem>
</file>

<file path=customXml/itemProps4.xml><?xml version="1.0" encoding="utf-8"?>
<ds:datastoreItem xmlns:ds="http://schemas.openxmlformats.org/officeDocument/2006/customXml" ds:itemID="{65815E0B-0AAC-42D4-8241-A0D4376B630C}">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TDSU</Template>
  <TotalTime>1359</TotalTime>
  <Words>2000</Words>
  <Application>Microsoft Office PowerPoint</Application>
  <PresentationFormat>On-screen Show (4:3)</PresentationFormat>
  <Paragraphs>302</Paragraphs>
  <Slides>30</Slides>
  <Notes>29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Arial</vt:lpstr>
      <vt:lpstr>Calibri</vt:lpstr>
      <vt:lpstr>Univers 55</vt:lpstr>
      <vt:lpstr>2_Default Design</vt:lpstr>
      <vt:lpstr>Bitmap Image</vt:lpstr>
      <vt:lpstr>Uncontrolled copy not subject to amendment</vt:lpstr>
      <vt:lpstr>Slide 2</vt:lpstr>
      <vt:lpstr>Slide 3</vt:lpstr>
      <vt:lpstr>Learning Objectives</vt:lpstr>
      <vt:lpstr>Introduction</vt:lpstr>
      <vt:lpstr>Airframe Components</vt:lpstr>
      <vt:lpstr>Slide 7</vt:lpstr>
      <vt:lpstr>Engines &amp; Cockpit</vt:lpstr>
      <vt:lpstr>Structural Loads</vt:lpstr>
      <vt:lpstr>Structural Elements</vt:lpstr>
      <vt:lpstr>Ties</vt:lpstr>
      <vt:lpstr>Struts</vt:lpstr>
      <vt:lpstr>Beams</vt:lpstr>
      <vt:lpstr>Webs</vt:lpstr>
      <vt:lpstr>Practical Examples</vt:lpstr>
      <vt:lpstr>Airframe Structures</vt:lpstr>
      <vt:lpstr>Airframe Structures</vt:lpstr>
      <vt:lpstr>‘The Bridge’</vt:lpstr>
      <vt:lpstr>Lightening the Structure</vt:lpstr>
      <vt:lpstr>Practical Exercise</vt:lpstr>
      <vt:lpstr>Practical Exercise</vt:lpstr>
      <vt:lpstr>Practical Exercise</vt:lpstr>
      <vt:lpstr>Practical Exercise</vt:lpstr>
      <vt:lpstr>Back to that Bridge!</vt:lpstr>
      <vt:lpstr>‘The Diving Board’</vt:lpstr>
      <vt:lpstr>The Cantilever</vt:lpstr>
      <vt:lpstr>What is a Cantilever</vt:lpstr>
      <vt:lpstr>Cantilever Structure</vt:lpstr>
      <vt:lpstr>Conclusions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Airframe Design</dc:title>
  <dc:creator>CTO</dc:creator>
  <cp:lastModifiedBy>Paul Atkinson</cp:lastModifiedBy>
  <cp:revision>219</cp:revision>
  <dcterms:created xsi:type="dcterms:W3CDTF">2008-10-04T08:46:56Z</dcterms:created>
  <dcterms:modified xsi:type="dcterms:W3CDTF">2014-11-06T13:38:34Z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0x0101009BE1C30D4776344DA6BC9C611B785B41</vt:lpwstr>
  </property>
</Properties>
</file>